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8" r:id="rId4"/>
    <p:sldId id="260" r:id="rId5"/>
    <p:sldId id="261" r:id="rId6"/>
    <p:sldId id="262" r:id="rId7"/>
    <p:sldId id="263" r:id="rId8"/>
    <p:sldId id="264" r:id="rId9"/>
    <p:sldId id="265" r:id="rId10"/>
    <p:sldId id="268" r:id="rId11"/>
    <p:sldId id="269" r:id="rId12"/>
    <p:sldId id="272" r:id="rId13"/>
    <p:sldId id="270" r:id="rId14"/>
    <p:sldId id="271" r:id="rId15"/>
    <p:sldId id="273" r:id="rId16"/>
    <p:sldId id="279" r:id="rId17"/>
    <p:sldId id="280" r:id="rId18"/>
    <p:sldId id="281" r:id="rId19"/>
    <p:sldId id="282" r:id="rId20"/>
    <p:sldId id="283" r:id="rId21"/>
    <p:sldId id="284" r:id="rId22"/>
    <p:sldId id="285" r:id="rId23"/>
    <p:sldId id="286"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17"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A2843F-ACA4-4428-8071-94166BBD8B3E}"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252237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843F-ACA4-4428-8071-94166BBD8B3E}"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50555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843F-ACA4-4428-8071-94166BBD8B3E}"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63231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843F-ACA4-4428-8071-94166BBD8B3E}"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99162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2843F-ACA4-4428-8071-94166BBD8B3E}" type="datetimeFigureOut">
              <a:rPr lang="en-US" smtClean="0"/>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107225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A2843F-ACA4-4428-8071-94166BBD8B3E}" type="datetimeFigureOut">
              <a:rPr lang="en-US" smtClean="0"/>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62718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2843F-ACA4-4428-8071-94166BBD8B3E}" type="datetimeFigureOut">
              <a:rPr lang="en-US" smtClean="0"/>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245729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A2843F-ACA4-4428-8071-94166BBD8B3E}" type="datetimeFigureOut">
              <a:rPr lang="en-US" smtClean="0"/>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355521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843F-ACA4-4428-8071-94166BBD8B3E}" type="datetimeFigureOut">
              <a:rPr lang="en-US" smtClean="0"/>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230874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843F-ACA4-4428-8071-94166BBD8B3E}" type="datetimeFigureOut">
              <a:rPr lang="en-US" smtClean="0"/>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362612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843F-ACA4-4428-8071-94166BBD8B3E}" type="datetimeFigureOut">
              <a:rPr lang="en-US" smtClean="0"/>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E7CB4-A93E-4DDB-BE98-F0C83872CCBE}" type="slidenum">
              <a:rPr lang="en-US" smtClean="0"/>
              <a:t>‹#›</a:t>
            </a:fld>
            <a:endParaRPr lang="en-US"/>
          </a:p>
        </p:txBody>
      </p:sp>
    </p:spTree>
    <p:extLst>
      <p:ext uri="{BB962C8B-B14F-4D97-AF65-F5344CB8AC3E}">
        <p14:creationId xmlns:p14="http://schemas.microsoft.com/office/powerpoint/2010/main" val="358582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2843F-ACA4-4428-8071-94166BBD8B3E}" type="datetimeFigureOut">
              <a:rPr lang="en-US" smtClean="0"/>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E7CB4-A93E-4DDB-BE98-F0C83872CCBE}" type="slidenum">
              <a:rPr lang="en-US" smtClean="0"/>
              <a:t>‹#›</a:t>
            </a:fld>
            <a:endParaRPr lang="en-US"/>
          </a:p>
        </p:txBody>
      </p:sp>
    </p:spTree>
    <p:extLst>
      <p:ext uri="{BB962C8B-B14F-4D97-AF65-F5344CB8AC3E}">
        <p14:creationId xmlns:p14="http://schemas.microsoft.com/office/powerpoint/2010/main" val="9864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3528" y="1628800"/>
            <a:ext cx="8568952" cy="2664296"/>
          </a:xfrm>
        </p:spPr>
        <p:txBody>
          <a:bodyPr>
            <a:normAutofit fontScale="90000"/>
          </a:bodyPr>
          <a:lstStyle/>
          <a:p>
            <a:r>
              <a:rPr lang="en-US" sz="3100" b="1" i="1" u="sng" dirty="0" smtClean="0">
                <a:solidFill>
                  <a:srgbClr val="660033"/>
                </a:solidFill>
                <a:latin typeface="Times New Roman" pitchFamily="18" charset="0"/>
                <a:cs typeface="Times New Roman" pitchFamily="18" charset="0"/>
              </a:rPr>
              <a:t>HỘI KHUYẾN HỌC TỈNH ĐỒNG NAI</a:t>
            </a:r>
            <a:r>
              <a:rPr lang="en-US" sz="3100" u="sng" dirty="0" smtClean="0">
                <a:solidFill>
                  <a:srgbClr val="660033"/>
                </a:solidFill>
                <a:latin typeface="Times New Roman" pitchFamily="18" charset="0"/>
                <a:cs typeface="Times New Roman" pitchFamily="18" charset="0"/>
              </a:rPr>
              <a:t/>
            </a:r>
            <a:br>
              <a:rPr lang="en-US" sz="3100" u="sng" dirty="0" smtClean="0">
                <a:solidFill>
                  <a:srgbClr val="660033"/>
                </a:solidFill>
                <a:latin typeface="Times New Roman" pitchFamily="18" charset="0"/>
                <a:cs typeface="Times New Roman" pitchFamily="18" charset="0"/>
              </a:rPr>
            </a:br>
            <a:r>
              <a:rPr lang="en-US" sz="3100" dirty="0" smtClean="0">
                <a:solidFill>
                  <a:srgbClr val="660033"/>
                </a:solidFill>
                <a:latin typeface="Times New Roman" pitchFamily="18" charset="0"/>
                <a:cs typeface="Times New Roman" pitchFamily="18" charset="0"/>
              </a:rPr>
              <a:t/>
            </a:r>
            <a:br>
              <a:rPr lang="en-US" sz="3100" dirty="0" smtClean="0">
                <a:solidFill>
                  <a:srgbClr val="660033"/>
                </a:solidFill>
                <a:latin typeface="Times New Roman" pitchFamily="18" charset="0"/>
                <a:cs typeface="Times New Roman" pitchFamily="18" charset="0"/>
              </a:rPr>
            </a:br>
            <a:r>
              <a:rPr lang="en-US" dirty="0" smtClean="0">
                <a:solidFill>
                  <a:srgbClr val="0000FF"/>
                </a:solidFill>
                <a:latin typeface="Times New Roman" pitchFamily="18" charset="0"/>
                <a:cs typeface="Times New Roman" pitchFamily="18" charset="0"/>
              </a:rPr>
              <a:t>TẬP HUẤN XÂY DỰNG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4200" dirty="0" smtClean="0">
                <a:solidFill>
                  <a:srgbClr val="FF0000"/>
                </a:solidFill>
                <a:latin typeface="Times New Roman" pitchFamily="18" charset="0"/>
                <a:cs typeface="Times New Roman" pitchFamily="18" charset="0"/>
              </a:rPr>
              <a:t>CÁC MÔ HÌNH</a:t>
            </a:r>
            <a:r>
              <a:rPr lang="en-US" sz="4200" dirty="0">
                <a:solidFill>
                  <a:srgbClr val="FF0000"/>
                </a:solidFill>
                <a:latin typeface="Times New Roman" pitchFamily="18" charset="0"/>
                <a:cs typeface="Times New Roman" pitchFamily="18" charset="0"/>
              </a:rPr>
              <a:t> </a:t>
            </a:r>
            <a:r>
              <a:rPr lang="en-US" sz="4200" dirty="0" smtClean="0">
                <a:solidFill>
                  <a:srgbClr val="FF0000"/>
                </a:solidFill>
                <a:latin typeface="Times New Roman" pitchFamily="18" charset="0"/>
                <a:cs typeface="Times New Roman" pitchFamily="18" charset="0"/>
              </a:rPr>
              <a:t>HỌC TẬP NĂM 2024</a:t>
            </a:r>
            <a:endParaRPr lang="en-US" sz="4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63267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877888" cy="646331"/>
          </a:xfrm>
          <a:prstGeom prst="rect">
            <a:avLst/>
          </a:prstGeom>
          <a:noFill/>
        </p:spPr>
        <p:txBody>
          <a:bodyPr wrap="square" rtlCol="0">
            <a:spAutoFit/>
          </a:bodyPr>
          <a:lstStyle/>
          <a:p>
            <a:pPr algn="ctr"/>
            <a:r>
              <a:rPr lang="vi-VN" b="1" dirty="0">
                <a:solidFill>
                  <a:srgbClr val="FF0000"/>
                </a:solidFill>
              </a:rPr>
              <a:t>BỘ TIÊU CHÍ KHUNG </a:t>
            </a:r>
            <a:r>
              <a:rPr lang="vi-VN" b="1" dirty="0" smtClean="0">
                <a:solidFill>
                  <a:srgbClr val="FF0000"/>
                </a:solidFill>
              </a:rPr>
              <a:t>MÔ </a:t>
            </a:r>
            <a:r>
              <a:rPr lang="vi-VN" b="1" dirty="0">
                <a:solidFill>
                  <a:srgbClr val="FF0000"/>
                </a:solidFill>
              </a:rPr>
              <a:t>HÌNH “CÔNG DÂN HỌC TẬP”</a:t>
            </a:r>
            <a:endParaRPr lang="en-US" dirty="0">
              <a:solidFill>
                <a:srgbClr val="FF0000"/>
              </a:solidFill>
            </a:endParaRPr>
          </a:p>
          <a:p>
            <a:pPr algn="ctr"/>
            <a:r>
              <a:rPr lang="vi-VN" b="1" i="1" dirty="0" smtClean="0">
                <a:solidFill>
                  <a:srgbClr val="0000CC"/>
                </a:solidFill>
              </a:rPr>
              <a:t>(Kèm </a:t>
            </a:r>
            <a:r>
              <a:rPr lang="vi-VN" b="1" i="1" dirty="0">
                <a:solidFill>
                  <a:srgbClr val="0000CC"/>
                </a:solidFill>
              </a:rPr>
              <a:t>theo Quyết định </a:t>
            </a:r>
            <a:r>
              <a:rPr lang="en-US" b="1" i="1" dirty="0" smtClean="0">
                <a:solidFill>
                  <a:srgbClr val="0000CC"/>
                </a:solidFill>
              </a:rPr>
              <a:t>324</a:t>
            </a:r>
            <a:r>
              <a:rPr lang="vi-VN" b="1" i="1" dirty="0" smtClean="0">
                <a:solidFill>
                  <a:srgbClr val="0000CC"/>
                </a:solidFill>
              </a:rPr>
              <a:t>/QĐ-HKVN </a:t>
            </a:r>
            <a:r>
              <a:rPr lang="vi-VN" b="1" i="1" dirty="0">
                <a:solidFill>
                  <a:srgbClr val="0000CC"/>
                </a:solidFill>
              </a:rPr>
              <a:t>ngày </a:t>
            </a:r>
            <a:r>
              <a:rPr lang="en-US" b="1" i="1" dirty="0" smtClean="0">
                <a:solidFill>
                  <a:srgbClr val="0000CC"/>
                </a:solidFill>
              </a:rPr>
              <a:t>25</a:t>
            </a:r>
            <a:r>
              <a:rPr lang="en-US" b="1" i="1" dirty="0">
                <a:solidFill>
                  <a:srgbClr val="0000CC"/>
                </a:solidFill>
              </a:rPr>
              <a:t>/</a:t>
            </a:r>
            <a:r>
              <a:rPr lang="vi-VN" b="1" i="1" dirty="0" smtClean="0">
                <a:solidFill>
                  <a:srgbClr val="0000CC"/>
                </a:solidFill>
              </a:rPr>
              <a:t>10</a:t>
            </a:r>
            <a:r>
              <a:rPr lang="en-US" b="1" i="1" dirty="0" smtClean="0">
                <a:solidFill>
                  <a:srgbClr val="0000CC"/>
                </a:solidFill>
              </a:rPr>
              <a:t>/</a:t>
            </a:r>
            <a:r>
              <a:rPr lang="vi-VN" b="1" i="1" dirty="0" smtClean="0">
                <a:solidFill>
                  <a:srgbClr val="0000CC"/>
                </a:solidFill>
              </a:rPr>
              <a:t>2023 của </a:t>
            </a:r>
            <a:r>
              <a:rPr lang="en-US" b="1" i="1" dirty="0" smtClean="0">
                <a:solidFill>
                  <a:srgbClr val="0000CC"/>
                </a:solidFill>
              </a:rPr>
              <a:t>HKH </a:t>
            </a:r>
            <a:r>
              <a:rPr lang="vi-VN" b="1" i="1" dirty="0" smtClean="0">
                <a:solidFill>
                  <a:srgbClr val="0000CC"/>
                </a:solidFill>
              </a:rPr>
              <a:t>Việt </a:t>
            </a:r>
            <a:r>
              <a:rPr lang="vi-VN" b="1" i="1" dirty="0">
                <a:solidFill>
                  <a:srgbClr val="0000CC"/>
                </a:solidFill>
              </a:rPr>
              <a:t>Nam</a:t>
            </a:r>
            <a:r>
              <a:rPr lang="vi-VN" b="1" i="1" dirty="0" smtClean="0">
                <a:solidFill>
                  <a:srgbClr val="0000CC"/>
                </a:solidFill>
              </a:rPr>
              <a:t>)</a:t>
            </a:r>
            <a:r>
              <a:rPr lang="pt-BR" b="1" i="1" dirty="0" smtClean="0">
                <a:solidFill>
                  <a:srgbClr val="0000CC"/>
                </a:solidFill>
              </a:rPr>
              <a:t> </a:t>
            </a:r>
            <a:endParaRPr lang="en-US" b="1" i="1" dirty="0" smtClean="0">
              <a:solidFill>
                <a:srgbClr val="0000CC"/>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6887586"/>
              </p:ext>
            </p:extLst>
          </p:nvPr>
        </p:nvGraphicFramePr>
        <p:xfrm>
          <a:off x="228599" y="944878"/>
          <a:ext cx="8610601" cy="5741142"/>
        </p:xfrm>
        <a:graphic>
          <a:graphicData uri="http://schemas.openxmlformats.org/drawingml/2006/table">
            <a:tbl>
              <a:tblPr firstRow="1" firstCol="1" bandRow="1">
                <a:tableStyleId>{5C22544A-7EE6-4342-B048-85BDC9FD1C3A}</a:tableStyleId>
              </a:tblPr>
              <a:tblGrid>
                <a:gridCol w="990600"/>
                <a:gridCol w="6934200"/>
                <a:gridCol w="685801"/>
              </a:tblGrid>
              <a:tr h="516363">
                <a:tc>
                  <a:txBody>
                    <a:bodyPr/>
                    <a:lstStyle/>
                    <a:p>
                      <a:pPr algn="ctr">
                        <a:lnSpc>
                          <a:spcPct val="115000"/>
                        </a:lnSpc>
                        <a:spcAft>
                          <a:spcPts val="0"/>
                        </a:spcAft>
                      </a:pPr>
                      <a:r>
                        <a:rPr lang="en-US" sz="1600" b="1" dirty="0" err="1">
                          <a:solidFill>
                            <a:srgbClr val="FF0000"/>
                          </a:solidFill>
                          <a:effectLst/>
                          <a:latin typeface="Arial" pitchFamily="34" charset="0"/>
                          <a:ea typeface="Calibri"/>
                          <a:cs typeface="Arial" pitchFamily="34" charset="0"/>
                        </a:rPr>
                        <a:t>Tiêu</a:t>
                      </a:r>
                      <a:r>
                        <a:rPr lang="en-US" sz="1600" b="1" dirty="0">
                          <a:solidFill>
                            <a:srgbClr val="FF0000"/>
                          </a:solidFill>
                          <a:effectLst/>
                          <a:latin typeface="Arial" pitchFamily="34" charset="0"/>
                          <a:ea typeface="Calibri"/>
                          <a:cs typeface="Arial" pitchFamily="34" charset="0"/>
                        </a:rPr>
                        <a:t> </a:t>
                      </a:r>
                      <a:r>
                        <a:rPr lang="en-US" sz="1600" b="1" dirty="0" err="1">
                          <a:solidFill>
                            <a:srgbClr val="FF0000"/>
                          </a:solidFill>
                          <a:effectLst/>
                          <a:latin typeface="Arial" pitchFamily="34" charset="0"/>
                          <a:ea typeface="Calibri"/>
                          <a:cs typeface="Arial" pitchFamily="34" charset="0"/>
                        </a:rPr>
                        <a:t>chí</a:t>
                      </a:r>
                      <a:r>
                        <a:rPr lang="en-US" sz="1600" b="1" dirty="0">
                          <a:solidFill>
                            <a:srgbClr val="FF0000"/>
                          </a:solidFill>
                          <a:effectLst/>
                          <a:latin typeface="Arial" pitchFamily="34" charset="0"/>
                          <a:ea typeface="Calibri"/>
                          <a:cs typeface="Arial" pitchFamily="34" charset="0"/>
                        </a:rPr>
                        <a:t> </a:t>
                      </a:r>
                      <a:r>
                        <a:rPr lang="en-US" sz="1600" b="1" dirty="0" err="1">
                          <a:solidFill>
                            <a:srgbClr val="FF0000"/>
                          </a:solidFill>
                          <a:effectLst/>
                          <a:latin typeface="Arial" pitchFamily="34" charset="0"/>
                          <a:ea typeface="Calibri"/>
                          <a:cs typeface="Arial" pitchFamily="34" charset="0"/>
                        </a:rPr>
                        <a:t>khung</a:t>
                      </a:r>
                      <a:endParaRPr lang="en-US" sz="1600" dirty="0">
                        <a:solidFill>
                          <a:srgbClr val="FF0000"/>
                        </a:solidFill>
                        <a:effectLst/>
                        <a:latin typeface="Arial" pitchFamily="34" charset="0"/>
                        <a:ea typeface="Calibri"/>
                        <a:cs typeface="Arial" pitchFamily="34" charset="0"/>
                      </a:endParaRPr>
                    </a:p>
                  </a:txBody>
                  <a:tcPr marL="68580" marR="68580" marT="0" marB="0" anchor="ctr">
                    <a:solidFill>
                      <a:srgbClr val="FFFF00"/>
                    </a:solidFill>
                  </a:tcPr>
                </a:tc>
                <a:tc>
                  <a:txBody>
                    <a:bodyPr/>
                    <a:lstStyle/>
                    <a:p>
                      <a:pPr algn="ctr">
                        <a:lnSpc>
                          <a:spcPct val="115000"/>
                        </a:lnSpc>
                        <a:spcAft>
                          <a:spcPts val="0"/>
                        </a:spcAft>
                      </a:pPr>
                      <a:r>
                        <a:rPr lang="en-US" sz="1600" b="1" dirty="0" smtClean="0">
                          <a:solidFill>
                            <a:srgbClr val="FF0000"/>
                          </a:solidFill>
                          <a:effectLst/>
                          <a:latin typeface="Arial" pitchFamily="34" charset="0"/>
                          <a:ea typeface="Calibri"/>
                          <a:cs typeface="Arial" pitchFamily="34" charset="0"/>
                        </a:rPr>
                        <a:t>CHỈ</a:t>
                      </a:r>
                      <a:r>
                        <a:rPr lang="en-US" sz="1600" b="1" baseline="0" dirty="0" smtClean="0">
                          <a:solidFill>
                            <a:srgbClr val="FF0000"/>
                          </a:solidFill>
                          <a:effectLst/>
                          <a:latin typeface="Arial" pitchFamily="34" charset="0"/>
                          <a:ea typeface="Calibri"/>
                          <a:cs typeface="Arial" pitchFamily="34" charset="0"/>
                        </a:rPr>
                        <a:t> TIÊU</a:t>
                      </a:r>
                      <a:endParaRPr lang="en-US" sz="1600" dirty="0">
                        <a:solidFill>
                          <a:srgbClr val="FF0000"/>
                        </a:solidFill>
                        <a:effectLst/>
                        <a:latin typeface="Arial" pitchFamily="34" charset="0"/>
                        <a:ea typeface="Calibri"/>
                        <a:cs typeface="Arial" pitchFamily="34" charset="0"/>
                      </a:endParaRPr>
                    </a:p>
                    <a:p>
                      <a:pPr algn="ctr">
                        <a:lnSpc>
                          <a:spcPct val="115000"/>
                        </a:lnSpc>
                        <a:spcAft>
                          <a:spcPts val="0"/>
                        </a:spcAft>
                      </a:pPr>
                      <a:r>
                        <a:rPr lang="en-US" sz="1600" dirty="0">
                          <a:solidFill>
                            <a:srgbClr val="0000CC"/>
                          </a:solidFill>
                          <a:effectLst/>
                          <a:latin typeface="Arial" pitchFamily="34" charset="0"/>
                          <a:ea typeface="Calibri"/>
                          <a:cs typeface="Arial" pitchFamily="34" charset="0"/>
                        </a:rPr>
                        <a:t>(</a:t>
                      </a:r>
                      <a:r>
                        <a:rPr lang="en-US" sz="1600" i="1" dirty="0" err="1">
                          <a:solidFill>
                            <a:srgbClr val="0000CC"/>
                          </a:solidFill>
                          <a:effectLst/>
                          <a:latin typeface="Arial" pitchFamily="34" charset="0"/>
                          <a:ea typeface="Calibri"/>
                          <a:cs typeface="Arial" pitchFamily="34" charset="0"/>
                        </a:rPr>
                        <a:t>các</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kỹ</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năng</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cơ</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bản</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và</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phẩm</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chất</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mong</a:t>
                      </a:r>
                      <a:r>
                        <a:rPr lang="en-US" sz="1600" i="1"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muốn</a:t>
                      </a:r>
                      <a:r>
                        <a:rPr lang="en-US" sz="1600" dirty="0">
                          <a:solidFill>
                            <a:srgbClr val="0000CC"/>
                          </a:solidFill>
                          <a:effectLst/>
                          <a:latin typeface="Arial" pitchFamily="34" charset="0"/>
                          <a:ea typeface="Calibri"/>
                          <a:cs typeface="Arial" pitchFamily="34" charset="0"/>
                        </a:rPr>
                        <a:t>)</a:t>
                      </a:r>
                    </a:p>
                  </a:txBody>
                  <a:tcPr marL="68580" marR="68580" marT="0" marB="0" anchor="ctr">
                    <a:solidFill>
                      <a:srgbClr val="FFFF00"/>
                    </a:solidFill>
                  </a:tcPr>
                </a:tc>
                <a:tc>
                  <a:txBody>
                    <a:bodyPr/>
                    <a:lstStyle/>
                    <a:p>
                      <a:pPr algn="ctr">
                        <a:lnSpc>
                          <a:spcPct val="115000"/>
                        </a:lnSpc>
                        <a:spcAft>
                          <a:spcPts val="0"/>
                        </a:spcAft>
                      </a:pPr>
                      <a:r>
                        <a:rPr lang="en-US" sz="1600" b="1" dirty="0" err="1">
                          <a:solidFill>
                            <a:srgbClr val="FF0000"/>
                          </a:solidFill>
                          <a:effectLst/>
                          <a:latin typeface="Arial" pitchFamily="34" charset="0"/>
                          <a:ea typeface="Calibri"/>
                          <a:cs typeface="Arial" pitchFamily="34" charset="0"/>
                        </a:rPr>
                        <a:t>Điểm</a:t>
                      </a:r>
                      <a:r>
                        <a:rPr lang="en-US" sz="1600" b="1" dirty="0">
                          <a:solidFill>
                            <a:srgbClr val="FF0000"/>
                          </a:solidFill>
                          <a:effectLst/>
                          <a:latin typeface="Arial" pitchFamily="34" charset="0"/>
                          <a:ea typeface="Calibri"/>
                          <a:cs typeface="Arial" pitchFamily="34" charset="0"/>
                        </a:rPr>
                        <a:t> </a:t>
                      </a:r>
                      <a:endParaRPr lang="en-US" sz="1600" dirty="0">
                        <a:solidFill>
                          <a:srgbClr val="FF0000"/>
                        </a:solidFill>
                        <a:effectLst/>
                        <a:latin typeface="Arial" pitchFamily="34" charset="0"/>
                        <a:ea typeface="Calibri"/>
                        <a:cs typeface="Arial" pitchFamily="34" charset="0"/>
                      </a:endParaRPr>
                    </a:p>
                  </a:txBody>
                  <a:tcPr marL="68580" marR="68580" marT="0" marB="0" anchor="ctr">
                    <a:solidFill>
                      <a:srgbClr val="FFFF00"/>
                    </a:solidFill>
                  </a:tcPr>
                </a:tc>
              </a:tr>
              <a:tr h="542512">
                <a:tc rowSpan="4">
                  <a:txBody>
                    <a:bodyPr/>
                    <a:lstStyle/>
                    <a:p>
                      <a:pPr algn="just">
                        <a:lnSpc>
                          <a:spcPct val="115000"/>
                        </a:lnSpc>
                        <a:spcAft>
                          <a:spcPts val="0"/>
                        </a:spcAft>
                      </a:pPr>
                      <a:r>
                        <a:rPr lang="en-US" sz="1600" b="0" i="1" dirty="0" smtClean="0">
                          <a:solidFill>
                            <a:srgbClr val="FF0000"/>
                          </a:solidFill>
                          <a:effectLst/>
                          <a:latin typeface="Arial" pitchFamily="34" charset="0"/>
                          <a:ea typeface="Calibri"/>
                          <a:cs typeface="Arial" pitchFamily="34" charset="0"/>
                        </a:rPr>
                        <a:t>I</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Năng</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lực</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tự</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học</a:t>
                      </a:r>
                      <a:r>
                        <a:rPr lang="en-US" sz="1600" b="0" i="1" dirty="0">
                          <a:solidFill>
                            <a:srgbClr val="FF0000"/>
                          </a:solidFill>
                          <a:effectLst/>
                          <a:latin typeface="Arial" pitchFamily="34" charset="0"/>
                          <a:ea typeface="Calibri"/>
                          <a:cs typeface="Arial" pitchFamily="34" charset="0"/>
                        </a:rPr>
                        <a:t>, </a:t>
                      </a:r>
                      <a:r>
                        <a:rPr lang="en-US" sz="1600" b="0" i="1" dirty="0" smtClean="0">
                          <a:solidFill>
                            <a:srgbClr val="FF0000"/>
                          </a:solidFill>
                          <a:effectLst/>
                          <a:latin typeface="Arial" pitchFamily="34" charset="0"/>
                          <a:ea typeface="Calibri"/>
                          <a:cs typeface="Arial" pitchFamily="34" charset="0"/>
                        </a:rPr>
                        <a:t>HTSĐ</a:t>
                      </a:r>
                      <a:endParaRPr lang="en-US" sz="1600" b="0" dirty="0">
                        <a:solidFill>
                          <a:srgbClr val="FF0000"/>
                        </a:solidFill>
                        <a:effectLst/>
                        <a:latin typeface="Arial" pitchFamily="34" charset="0"/>
                        <a:ea typeface="Calibri"/>
                        <a:cs typeface="Arial" pitchFamily="34" charset="0"/>
                      </a:endParaRPr>
                    </a:p>
                  </a:txBody>
                  <a:tcPr marL="68580" marR="68580" marT="0" marB="0" anchor="ctr">
                    <a:solidFill>
                      <a:srgbClr val="FFFF00"/>
                    </a:solidFill>
                  </a:tcPr>
                </a:tc>
                <a:tc>
                  <a:txBody>
                    <a:bodyPr/>
                    <a:lstStyle/>
                    <a:p>
                      <a:pPr>
                        <a:lnSpc>
                          <a:spcPct val="115000"/>
                        </a:lnSpc>
                        <a:spcAft>
                          <a:spcPts val="0"/>
                        </a:spcAft>
                      </a:pPr>
                      <a:r>
                        <a:rPr lang="en-US" sz="1600" dirty="0">
                          <a:solidFill>
                            <a:srgbClr val="0000CC"/>
                          </a:solidFill>
                          <a:effectLst/>
                          <a:latin typeface="Arial" pitchFamily="34" charset="0"/>
                          <a:ea typeface="Calibri"/>
                          <a:cs typeface="Arial" pitchFamily="34" charset="0"/>
                        </a:rPr>
                        <a:t>1. </a:t>
                      </a:r>
                      <a:r>
                        <a:rPr lang="en-US" sz="1600" dirty="0" err="1">
                          <a:solidFill>
                            <a:srgbClr val="0000CC"/>
                          </a:solidFill>
                          <a:effectLst/>
                          <a:latin typeface="Arial" pitchFamily="34" charset="0"/>
                          <a:ea typeface="Calibri"/>
                          <a:cs typeface="Arial" pitchFamily="34" charset="0"/>
                        </a:rPr>
                        <a:t>Kỹ</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năng</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tìm</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kiếm</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tra</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cứu</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đọc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cập</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nhật</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thông</a:t>
                      </a:r>
                      <a:r>
                        <a:rPr lang="en-US" sz="1600" dirty="0">
                          <a:solidFill>
                            <a:srgbClr val="0000CC"/>
                          </a:solidFill>
                          <a:effectLst/>
                          <a:latin typeface="Arial" pitchFamily="34" charset="0"/>
                          <a:ea typeface="Calibri"/>
                          <a:cs typeface="Arial" pitchFamily="34" charset="0"/>
                        </a:rPr>
                        <a:t> tin </a:t>
                      </a:r>
                      <a:r>
                        <a:rPr lang="en-US" sz="1600" dirty="0" err="1">
                          <a:solidFill>
                            <a:srgbClr val="0000CC"/>
                          </a:solidFill>
                          <a:effectLst/>
                          <a:latin typeface="Arial" pitchFamily="34" charset="0"/>
                          <a:ea typeface="Calibri"/>
                          <a:cs typeface="Arial" pitchFamily="34" charset="0"/>
                        </a:rPr>
                        <a:t>và</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kiến</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thức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trên</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sách</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báo</a:t>
                      </a:r>
                      <a:r>
                        <a:rPr lang="en-US" sz="1600" dirty="0">
                          <a:solidFill>
                            <a:srgbClr val="0000CC"/>
                          </a:solidFill>
                          <a:effectLst/>
                          <a:latin typeface="Arial" pitchFamily="34" charset="0"/>
                          <a:ea typeface="Calibri"/>
                          <a:cs typeface="Arial" pitchFamily="34" charset="0"/>
                        </a:rPr>
                        <a:t>, </a:t>
                      </a:r>
                      <a:r>
                        <a:rPr lang="en-US" sz="1600" dirty="0" err="1" smtClean="0">
                          <a:solidFill>
                            <a:srgbClr val="0000CC"/>
                          </a:solidFill>
                          <a:effectLst/>
                          <a:latin typeface="Arial" pitchFamily="34" charset="0"/>
                          <a:ea typeface="Calibri"/>
                          <a:cs typeface="Arial" pitchFamily="34" charset="0"/>
                        </a:rPr>
                        <a:t>phương</a:t>
                      </a:r>
                      <a:r>
                        <a:rPr lang="en-US" sz="1600" dirty="0" smtClean="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tiện</a:t>
                      </a:r>
                      <a:r>
                        <a:rPr lang="en-US" sz="1600" dirty="0">
                          <a:solidFill>
                            <a:srgbClr val="0000CC"/>
                          </a:solidFill>
                          <a:effectLst/>
                          <a:latin typeface="Arial" pitchFamily="34" charset="0"/>
                          <a:ea typeface="Calibri"/>
                          <a:cs typeface="Arial" pitchFamily="34" charset="0"/>
                        </a:rPr>
                        <a:t> </a:t>
                      </a:r>
                      <a:r>
                        <a:rPr lang="en-US" sz="1600" dirty="0" smtClean="0">
                          <a:solidFill>
                            <a:srgbClr val="0000CC"/>
                          </a:solidFill>
                          <a:effectLst/>
                          <a:latin typeface="Arial" pitchFamily="34" charset="0"/>
                          <a:ea typeface="Calibri"/>
                          <a:cs typeface="Arial" pitchFamily="34" charset="0"/>
                        </a:rPr>
                        <a:t>TTĐC, </a:t>
                      </a:r>
                      <a:r>
                        <a:rPr lang="en-US" sz="1600" dirty="0" err="1">
                          <a:solidFill>
                            <a:srgbClr val="0000CC"/>
                          </a:solidFill>
                          <a:effectLst/>
                          <a:latin typeface="Arial" pitchFamily="34" charset="0"/>
                          <a:ea typeface="Calibri"/>
                          <a:cs typeface="Arial" pitchFamily="34" charset="0"/>
                        </a:rPr>
                        <a:t>các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thiết</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bị</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điện</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tử</a:t>
                      </a:r>
                      <a:r>
                        <a:rPr lang="en-US" sz="1600" dirty="0">
                          <a:solidFill>
                            <a:srgbClr val="0000CC"/>
                          </a:solidFill>
                          <a:effectLst/>
                          <a:latin typeface="Arial" pitchFamily="34" charset="0"/>
                          <a:ea typeface="Calibri"/>
                          <a:cs typeface="Arial" pitchFamily="34" charset="0"/>
                        </a:rPr>
                        <a:t> </a:t>
                      </a:r>
                      <a:r>
                        <a:rPr lang="en-US" sz="1600" dirty="0" err="1" smtClean="0">
                          <a:solidFill>
                            <a:srgbClr val="0000CC"/>
                          </a:solidFill>
                          <a:effectLst/>
                          <a:latin typeface="Arial" pitchFamily="34" charset="0"/>
                          <a:ea typeface="Calibri"/>
                          <a:cs typeface="Arial" pitchFamily="34" charset="0"/>
                        </a:rPr>
                        <a:t>cá</a:t>
                      </a:r>
                      <a:r>
                        <a:rPr lang="en-US" sz="1600" dirty="0" smtClean="0">
                          <a:solidFill>
                            <a:srgbClr val="0000CC"/>
                          </a:solidFill>
                          <a:effectLst/>
                          <a:latin typeface="Arial" pitchFamily="34" charset="0"/>
                          <a:ea typeface="Calibri"/>
                          <a:cs typeface="Arial" pitchFamily="34" charset="0"/>
                        </a:rPr>
                        <a:t> </a:t>
                      </a:r>
                      <a:r>
                        <a:rPr lang="en-US" sz="1600" dirty="0" err="1" smtClean="0">
                          <a:solidFill>
                            <a:srgbClr val="0000CC"/>
                          </a:solidFill>
                          <a:effectLst/>
                          <a:latin typeface="Arial" pitchFamily="34" charset="0"/>
                          <a:ea typeface="Calibri"/>
                          <a:cs typeface="Arial" pitchFamily="34" charset="0"/>
                        </a:rPr>
                        <a:t>nhân</a:t>
                      </a:r>
                      <a:r>
                        <a:rPr lang="en-US" sz="1600" dirty="0" smtClean="0">
                          <a:solidFill>
                            <a:srgbClr val="0000CC"/>
                          </a:solidFill>
                          <a:effectLst/>
                          <a:latin typeface="Arial" pitchFamily="34" charset="0"/>
                          <a:ea typeface="Calibri"/>
                          <a:cs typeface="Arial" pitchFamily="34" charset="0"/>
                        </a:rPr>
                        <a:t>.</a:t>
                      </a:r>
                      <a:endParaRPr lang="en-US" sz="1600" dirty="0">
                        <a:solidFill>
                          <a:srgbClr val="0000CC"/>
                        </a:solidFill>
                        <a:effectLst/>
                        <a:latin typeface="Arial" pitchFamily="34" charset="0"/>
                        <a:ea typeface="Calibri"/>
                        <a:cs typeface="Arial" pitchFamily="34" charset="0"/>
                      </a:endParaRPr>
                    </a:p>
                  </a:txBody>
                  <a:tcPr marL="68580" marR="68580" marT="0" marB="0" anchor="ctr">
                    <a:solidFill>
                      <a:srgbClr val="92D050"/>
                    </a:solidFill>
                  </a:tcPr>
                </a:tc>
                <a:tc>
                  <a:txBody>
                    <a:bodyPr/>
                    <a:lstStyle/>
                    <a:p>
                      <a:pPr algn="ctr">
                        <a:lnSpc>
                          <a:spcPct val="115000"/>
                        </a:lnSpc>
                        <a:spcAft>
                          <a:spcPts val="0"/>
                        </a:spcAft>
                      </a:pPr>
                      <a:r>
                        <a:rPr lang="en-US" sz="1400" dirty="0">
                          <a:solidFill>
                            <a:srgbClr val="0000CC"/>
                          </a:solidFill>
                          <a:effectLst/>
                          <a:latin typeface="Arial" pitchFamily="34" charset="0"/>
                          <a:ea typeface="Calibri"/>
                          <a:cs typeface="Arial" pitchFamily="34" charset="0"/>
                        </a:rPr>
                        <a:t>10</a:t>
                      </a:r>
                      <a:endParaRPr lang="en-US" sz="1100" dirty="0">
                        <a:solidFill>
                          <a:srgbClr val="0000CC"/>
                        </a:solidFill>
                        <a:effectLst/>
                        <a:latin typeface="Arial" pitchFamily="34" charset="0"/>
                        <a:ea typeface="Calibri"/>
                        <a:cs typeface="Arial" pitchFamily="34" charset="0"/>
                      </a:endParaRPr>
                    </a:p>
                  </a:txBody>
                  <a:tcPr marL="68580" marR="68580" marT="0" marB="0" anchor="ctr"/>
                </a:tc>
              </a:tr>
              <a:tr h="542512">
                <a:tc vMerge="1">
                  <a:txBody>
                    <a:bodyPr/>
                    <a:lstStyle/>
                    <a:p>
                      <a:endParaRPr lang="en-US"/>
                    </a:p>
                  </a:txBody>
                  <a:tcPr/>
                </a:tc>
                <a:tc>
                  <a:txBody>
                    <a:bodyPr/>
                    <a:lstStyle/>
                    <a:p>
                      <a:pPr>
                        <a:lnSpc>
                          <a:spcPct val="115000"/>
                        </a:lnSpc>
                        <a:spcAft>
                          <a:spcPts val="0"/>
                        </a:spcAft>
                      </a:pPr>
                      <a:r>
                        <a:rPr lang="en-US" sz="1600" dirty="0">
                          <a:solidFill>
                            <a:srgbClr val="0000CC"/>
                          </a:solidFill>
                          <a:effectLst/>
                          <a:latin typeface="Arial" pitchFamily="34" charset="0"/>
                          <a:ea typeface="Calibri"/>
                          <a:cs typeface="Arial" pitchFamily="34" charset="0"/>
                        </a:rPr>
                        <a:t>2. </a:t>
                      </a:r>
                      <a:r>
                        <a:rPr lang="en-US" sz="1600" dirty="0" err="1">
                          <a:solidFill>
                            <a:srgbClr val="0000CC"/>
                          </a:solidFill>
                          <a:effectLst/>
                          <a:latin typeface="Arial" pitchFamily="34" charset="0"/>
                          <a:ea typeface="Calibri"/>
                          <a:cs typeface="Arial" pitchFamily="34" charset="0"/>
                        </a:rPr>
                        <a:t>Kỹ</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năng</a:t>
                      </a:r>
                      <a:r>
                        <a:rPr lang="en-US" sz="1600" dirty="0">
                          <a:solidFill>
                            <a:srgbClr val="0000CC"/>
                          </a:solidFill>
                          <a:effectLst/>
                          <a:latin typeface="Arial" pitchFamily="34" charset="0"/>
                          <a:ea typeface="Calibri"/>
                          <a:cs typeface="Arial" pitchFamily="34" charset="0"/>
                        </a:rPr>
                        <a:t>: </a:t>
                      </a:r>
                      <a:r>
                        <a:rPr lang="en-US" sz="1600" i="1" dirty="0" err="1">
                          <a:solidFill>
                            <a:srgbClr val="0000CC"/>
                          </a:solidFill>
                          <a:effectLst/>
                          <a:latin typeface="Arial" pitchFamily="34" charset="0"/>
                          <a:ea typeface="Calibri"/>
                          <a:cs typeface="Arial" pitchFamily="34" charset="0"/>
                        </a:rPr>
                        <a:t>sắp</a:t>
                      </a:r>
                      <a:r>
                        <a:rPr lang="en-US" sz="1600" i="1" dirty="0">
                          <a:solidFill>
                            <a:srgbClr val="0000CC"/>
                          </a:solidFill>
                          <a:effectLst/>
                          <a:latin typeface="Arial" pitchFamily="34" charset="0"/>
                          <a:ea typeface="Calibri"/>
                          <a:cs typeface="Arial" pitchFamily="34" charset="0"/>
                        </a:rPr>
                        <a:t> </a:t>
                      </a:r>
                      <a:r>
                        <a:rPr lang="en-US" sz="1600" i="1" dirty="0" err="1" smtClean="0">
                          <a:solidFill>
                            <a:srgbClr val="0000CC"/>
                          </a:solidFill>
                          <a:effectLst/>
                          <a:latin typeface="Arial" pitchFamily="34" charset="0"/>
                          <a:ea typeface="Calibri"/>
                          <a:cs typeface="Arial" pitchFamily="34" charset="0"/>
                        </a:rPr>
                        <a:t>xếp</a:t>
                      </a:r>
                      <a:r>
                        <a:rPr lang="en-US" sz="1600" i="1" dirty="0" smtClean="0">
                          <a:solidFill>
                            <a:srgbClr val="0000CC"/>
                          </a:solidFill>
                          <a:effectLst/>
                          <a:latin typeface="Arial" pitchFamily="34" charset="0"/>
                          <a:ea typeface="Calibri"/>
                          <a:cs typeface="Arial" pitchFamily="34" charset="0"/>
                        </a:rPr>
                        <a:t>/XD</a:t>
                      </a:r>
                      <a:r>
                        <a:rPr lang="en-US" sz="1600" dirty="0" smtClean="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kế</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hoạch</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học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tập</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theo</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các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chương</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trình</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phục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vụ</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yêu</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cầu</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công</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việc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hoặc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nhiệm</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vụ</a:t>
                      </a:r>
                      <a:r>
                        <a:rPr lang="en-US" sz="1600" dirty="0">
                          <a:solidFill>
                            <a:srgbClr val="0000CC"/>
                          </a:solidFill>
                          <a:effectLst/>
                          <a:latin typeface="Arial" pitchFamily="34" charset="0"/>
                          <a:ea typeface="Calibri"/>
                          <a:cs typeface="Arial" pitchFamily="34" charset="0"/>
                        </a:rPr>
                        <a:t> do </a:t>
                      </a:r>
                      <a:r>
                        <a:rPr lang="en-US" sz="1600" dirty="0" smtClean="0">
                          <a:solidFill>
                            <a:srgbClr val="0000CC"/>
                          </a:solidFill>
                          <a:effectLst/>
                          <a:latin typeface="Arial" pitchFamily="34" charset="0"/>
                          <a:ea typeface="Calibri"/>
                          <a:cs typeface="Arial" pitchFamily="34" charset="0"/>
                        </a:rPr>
                        <a:t>CQ, </a:t>
                      </a:r>
                      <a:r>
                        <a:rPr lang="en-US" sz="1600" dirty="0" err="1">
                          <a:solidFill>
                            <a:srgbClr val="0000CC"/>
                          </a:solidFill>
                          <a:effectLst/>
                          <a:latin typeface="Arial" pitchFamily="34" charset="0"/>
                          <a:ea typeface="Calibri"/>
                          <a:cs typeface="Arial" pitchFamily="34" charset="0"/>
                        </a:rPr>
                        <a:t>tổ</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chức</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quy</a:t>
                      </a:r>
                      <a:r>
                        <a:rPr lang="en-US" sz="1600" dirty="0">
                          <a:solidFill>
                            <a:srgbClr val="0000CC"/>
                          </a:solidFill>
                          <a:effectLst/>
                          <a:latin typeface="Arial" pitchFamily="34" charset="0"/>
                          <a:ea typeface="Calibri"/>
                          <a:cs typeface="Arial" pitchFamily="34" charset="0"/>
                        </a:rPr>
                        <a:t> </a:t>
                      </a:r>
                      <a:r>
                        <a:rPr lang="en-US" sz="1600" dirty="0" err="1">
                          <a:solidFill>
                            <a:srgbClr val="0000CC"/>
                          </a:solidFill>
                          <a:effectLst/>
                          <a:latin typeface="Arial" pitchFamily="34" charset="0"/>
                          <a:ea typeface="Calibri"/>
                          <a:cs typeface="Arial" pitchFamily="34" charset="0"/>
                        </a:rPr>
                        <a:t>định</a:t>
                      </a:r>
                      <a:r>
                        <a:rPr lang="en-US" sz="1600" dirty="0">
                          <a:solidFill>
                            <a:srgbClr val="0000CC"/>
                          </a:solidFill>
                          <a:effectLst/>
                          <a:latin typeface="Arial" pitchFamily="34" charset="0"/>
                          <a:ea typeface="Calibri"/>
                          <a:cs typeface="Arial" pitchFamily="34" charset="0"/>
                        </a:rPr>
                        <a:t>.</a:t>
                      </a:r>
                    </a:p>
                  </a:txBody>
                  <a:tcPr marL="68580" marR="68580" marT="0" marB="0" anchor="ctr">
                    <a:solidFill>
                      <a:srgbClr val="92D050"/>
                    </a:solidFill>
                  </a:tcPr>
                </a:tc>
                <a:tc>
                  <a:txBody>
                    <a:bodyPr/>
                    <a:lstStyle/>
                    <a:p>
                      <a:pPr algn="ctr">
                        <a:lnSpc>
                          <a:spcPct val="115000"/>
                        </a:lnSpc>
                        <a:spcAft>
                          <a:spcPts val="0"/>
                        </a:spcAft>
                      </a:pPr>
                      <a:r>
                        <a:rPr lang="en-US" sz="1600" dirty="0">
                          <a:solidFill>
                            <a:srgbClr val="0000CC"/>
                          </a:solidFill>
                          <a:effectLst/>
                          <a:latin typeface="Arial" pitchFamily="34" charset="0"/>
                          <a:ea typeface="Calibri"/>
                          <a:cs typeface="Arial" pitchFamily="34" charset="0"/>
                        </a:rPr>
                        <a:t>10</a:t>
                      </a:r>
                    </a:p>
                  </a:txBody>
                  <a:tcPr marL="68580" marR="68580" marT="0" marB="0" anchor="ctr"/>
                </a:tc>
              </a:tr>
              <a:tr h="542512">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3. </a:t>
                      </a:r>
                      <a:r>
                        <a:rPr lang="en-US" sz="1600" dirty="0" err="1">
                          <a:effectLst/>
                          <a:latin typeface="Arial" pitchFamily="34" charset="0"/>
                          <a:cs typeface="Arial" pitchFamily="34" charset="0"/>
                        </a:rPr>
                        <a:t>Kĩ</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sắp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xếp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hợp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tham</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hoạt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cộng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đồng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tại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cơ</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sở</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chế</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hoá</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GD,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hội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thảo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hội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nghị</a:t>
                      </a:r>
                      <a:r>
                        <a:rPr lang="en-US" sz="1600" dirty="0">
                          <a:effectLst/>
                          <a:latin typeface="Arial" pitchFamily="34" charset="0"/>
                          <a:cs typeface="Arial" pitchFamily="34" charset="0"/>
                        </a:rPr>
                        <a:t>.</a:t>
                      </a:r>
                      <a:endParaRPr lang="en-US" sz="1600" dirty="0">
                        <a:effectLst/>
                        <a:latin typeface="Arial" pitchFamily="34" charset="0"/>
                        <a:ea typeface="Calibri"/>
                        <a:cs typeface="Arial" pitchFamily="34" charset="0"/>
                      </a:endParaRPr>
                    </a:p>
                  </a:txBody>
                  <a:tcPr marL="28209" marR="28209" marT="0" marB="0">
                    <a:solidFill>
                      <a:srgbClr val="92D050"/>
                    </a:solidFill>
                  </a:tcPr>
                </a:tc>
                <a:tc>
                  <a:txBody>
                    <a:bodyPr/>
                    <a:lstStyle/>
                    <a:p>
                      <a:pPr algn="ctr">
                        <a:spcAft>
                          <a:spcPts val="0"/>
                        </a:spcAft>
                      </a:pPr>
                      <a:r>
                        <a:rPr lang="en-US" sz="1600">
                          <a:effectLst/>
                          <a:latin typeface="Arial" pitchFamily="34" charset="0"/>
                          <a:cs typeface="Arial" pitchFamily="34" charset="0"/>
                        </a:rPr>
                        <a:t> </a:t>
                      </a:r>
                    </a:p>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458989">
                <a:tc vMerge="1">
                  <a:txBody>
                    <a:bodyPr/>
                    <a:lstStyle/>
                    <a:p>
                      <a:endParaRPr lang="en-US"/>
                    </a:p>
                  </a:txBody>
                  <a:tcPr/>
                </a:tc>
                <a:tc>
                  <a:txBody>
                    <a:bodyPr/>
                    <a:lstStyle/>
                    <a:p>
                      <a:pPr algn="just">
                        <a:spcAft>
                          <a:spcPts val="0"/>
                        </a:spcAft>
                      </a:pPr>
                      <a:r>
                        <a:rPr lang="en-US" sz="1600" dirty="0">
                          <a:solidFill>
                            <a:srgbClr val="0000FF"/>
                          </a:solidFill>
                          <a:effectLst/>
                          <a:latin typeface="Arial" pitchFamily="34" charset="0"/>
                          <a:cs typeface="Arial" pitchFamily="34" charset="0"/>
                        </a:rPr>
                        <a:t>4. </a:t>
                      </a:r>
                      <a:r>
                        <a:rPr lang="en-US" sz="1600" dirty="0" err="1">
                          <a:solidFill>
                            <a:srgbClr val="0000FF"/>
                          </a:solidFill>
                          <a:effectLst/>
                          <a:latin typeface="Arial" pitchFamily="34" charset="0"/>
                          <a:cs typeface="Arial" pitchFamily="34" charset="0"/>
                        </a:rPr>
                        <a:t>Kĩ</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năng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động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viên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tạo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điều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kiện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cho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người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thân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trong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gia</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đình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cho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đồng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nghiệp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được</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HTTX.</a:t>
                      </a:r>
                      <a:endParaRPr lang="en-US" sz="1600" dirty="0">
                        <a:solidFill>
                          <a:srgbClr val="0000FF"/>
                        </a:solidFill>
                        <a:effectLst/>
                        <a:latin typeface="Arial" pitchFamily="34" charset="0"/>
                        <a:ea typeface="Calibri"/>
                        <a:cs typeface="Arial" pitchFamily="34" charset="0"/>
                      </a:endParaRPr>
                    </a:p>
                  </a:txBody>
                  <a:tcPr marL="28209" marR="28209" marT="0" marB="0">
                    <a:solidFill>
                      <a:srgbClr val="92D050"/>
                    </a:solid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325507">
                <a:tc rowSpan="4">
                  <a:txBody>
                    <a:bodyPr/>
                    <a:lstStyle/>
                    <a:p>
                      <a:pPr algn="just">
                        <a:lnSpc>
                          <a:spcPct val="115000"/>
                        </a:lnSpc>
                        <a:spcAft>
                          <a:spcPts val="0"/>
                        </a:spcAft>
                      </a:pPr>
                      <a:r>
                        <a:rPr lang="en-US" sz="1600" b="0" dirty="0" smtClean="0">
                          <a:solidFill>
                            <a:srgbClr val="FF0000"/>
                          </a:solidFill>
                          <a:effectLst/>
                          <a:latin typeface="Arial" pitchFamily="34" charset="0"/>
                          <a:ea typeface="Calibri"/>
                          <a:cs typeface="Arial" pitchFamily="34" charset="0"/>
                        </a:rPr>
                        <a:t>II</a:t>
                      </a:r>
                      <a:r>
                        <a:rPr lang="en-US" sz="1600" b="0"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Năng</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lực</a:t>
                      </a:r>
                      <a:r>
                        <a:rPr lang="en-US" sz="1600" b="0" i="1" dirty="0">
                          <a:solidFill>
                            <a:srgbClr val="FF0000"/>
                          </a:solidFill>
                          <a:effectLst/>
                          <a:latin typeface="Arial" pitchFamily="34" charset="0"/>
                          <a:ea typeface="Calibri"/>
                          <a:cs typeface="Arial" pitchFamily="34" charset="0"/>
                        </a:rPr>
                        <a:t> </a:t>
                      </a:r>
                      <a:r>
                        <a:rPr lang="en-US" sz="1600" b="0" i="1" dirty="0" smtClean="0">
                          <a:solidFill>
                            <a:srgbClr val="FF0000"/>
                          </a:solidFill>
                          <a:effectLst/>
                          <a:latin typeface="Arial" pitchFamily="34" charset="0"/>
                          <a:ea typeface="Calibri"/>
                          <a:cs typeface="Arial" pitchFamily="34" charset="0"/>
                        </a:rPr>
                        <a:t>SD </a:t>
                      </a:r>
                      <a:r>
                        <a:rPr lang="en-US" sz="1600" b="0" i="1" dirty="0" err="1" smtClean="0">
                          <a:solidFill>
                            <a:srgbClr val="FF0000"/>
                          </a:solidFill>
                          <a:effectLst/>
                          <a:latin typeface="Arial" pitchFamily="34" charset="0"/>
                          <a:ea typeface="Calibri"/>
                          <a:cs typeface="Arial" pitchFamily="34" charset="0"/>
                        </a:rPr>
                        <a:t>công</a:t>
                      </a:r>
                      <a:r>
                        <a:rPr lang="en-US" sz="1600" b="0" i="1" dirty="0" smtClean="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cụ</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học</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tập</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làm</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việc</a:t>
                      </a:r>
                      <a:endParaRPr lang="en-US" sz="1600" b="0" dirty="0">
                        <a:solidFill>
                          <a:srgbClr val="FF0000"/>
                        </a:solidFill>
                        <a:effectLst/>
                        <a:latin typeface="Arial" pitchFamily="34" charset="0"/>
                        <a:ea typeface="Calibri"/>
                        <a:cs typeface="Arial" pitchFamily="34" charset="0"/>
                      </a:endParaRPr>
                    </a:p>
                  </a:txBody>
                  <a:tcPr marL="68580" marR="68580" marT="0" marB="0" anchor="ctr">
                    <a:solidFill>
                      <a:srgbClr val="FFFF00"/>
                    </a:solidFill>
                  </a:tcPr>
                </a:tc>
                <a:tc>
                  <a:txBody>
                    <a:bodyPr/>
                    <a:lstStyle/>
                    <a:p>
                      <a:pPr algn="just">
                        <a:spcAft>
                          <a:spcPts val="0"/>
                        </a:spcAft>
                      </a:pPr>
                      <a:r>
                        <a:rPr lang="en-US" sz="1600" dirty="0">
                          <a:effectLst/>
                          <a:latin typeface="Arial" pitchFamily="34" charset="0"/>
                          <a:cs typeface="Arial" pitchFamily="34" charset="0"/>
                        </a:rPr>
                        <a:t>5. </a:t>
                      </a:r>
                      <a:r>
                        <a:rPr lang="en-US" sz="1600" dirty="0" err="1">
                          <a:effectLst/>
                          <a:latin typeface="Arial" pitchFamily="34" charset="0"/>
                          <a:cs typeface="Arial" pitchFamily="34" charset="0"/>
                        </a:rPr>
                        <a:t>Kĩ</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dụng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CNTT </a:t>
                      </a:r>
                      <a:r>
                        <a:rPr lang="en-US" sz="1600" dirty="0" err="1" smtClean="0">
                          <a:effectLst/>
                          <a:latin typeface="Arial" pitchFamily="34" charset="0"/>
                          <a:cs typeface="Arial" pitchFamily="34" charset="0"/>
                        </a:rPr>
                        <a:t>đáp</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ứng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yêu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cầu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cuộc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sống</a:t>
                      </a:r>
                      <a:r>
                        <a:rPr lang="en-US" sz="1600" dirty="0">
                          <a:effectLst/>
                          <a:latin typeface="Arial" pitchFamily="34" charset="0"/>
                          <a:cs typeface="Arial" pitchFamily="34" charset="0"/>
                        </a:rPr>
                        <a:t>.</a:t>
                      </a:r>
                      <a:endParaRPr lang="en-US" sz="1600" dirty="0">
                        <a:effectLst/>
                        <a:latin typeface="Arial" pitchFamily="34" charset="0"/>
                        <a:ea typeface="Calibri"/>
                        <a:cs typeface="Arial" pitchFamily="34" charset="0"/>
                      </a:endParaRPr>
                    </a:p>
                  </a:txBody>
                  <a:tcPr marL="28209" marR="28209" marT="0" marB="0">
                    <a:solidFill>
                      <a:srgbClr val="FFC000"/>
                    </a:solid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325507">
                <a:tc vMerge="1">
                  <a:txBody>
                    <a:bodyPr/>
                    <a:lstStyle/>
                    <a:p>
                      <a:endParaRPr lang="en-US"/>
                    </a:p>
                  </a:txBody>
                  <a:tcPr/>
                </a:tc>
                <a:tc>
                  <a:txBody>
                    <a:bodyPr/>
                    <a:lstStyle/>
                    <a:p>
                      <a:pPr algn="just">
                        <a:spcAft>
                          <a:spcPts val="0"/>
                        </a:spcAft>
                      </a:pPr>
                      <a:r>
                        <a:rPr lang="en-US" sz="1600" dirty="0">
                          <a:solidFill>
                            <a:srgbClr val="0000FF"/>
                          </a:solidFill>
                          <a:effectLst/>
                          <a:latin typeface="Arial" pitchFamily="34" charset="0"/>
                          <a:cs typeface="Arial" pitchFamily="34" charset="0"/>
                        </a:rPr>
                        <a:t>6. </a:t>
                      </a:r>
                      <a:r>
                        <a:rPr lang="en-US" sz="1600" dirty="0" err="1">
                          <a:solidFill>
                            <a:srgbClr val="0000FF"/>
                          </a:solidFill>
                          <a:effectLst/>
                          <a:latin typeface="Arial" pitchFamily="34" charset="0"/>
                          <a:cs typeface="Arial" pitchFamily="34" charset="0"/>
                        </a:rPr>
                        <a:t>Kĩ</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năng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sử</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dụng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ngoại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ngữ</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theo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yêu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cầu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công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việc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vị</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trí</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đảm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nhận</a:t>
                      </a:r>
                      <a:r>
                        <a:rPr lang="en-US" sz="1600" dirty="0">
                          <a:solidFill>
                            <a:srgbClr val="0000FF"/>
                          </a:solidFill>
                          <a:effectLst/>
                          <a:latin typeface="Arial" pitchFamily="34" charset="0"/>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209" marR="28209" marT="0" marB="0">
                    <a:solidFill>
                      <a:srgbClr val="FFC000"/>
                    </a:solid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458989">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7. </a:t>
                      </a:r>
                      <a:r>
                        <a:rPr lang="en-US" sz="1600" dirty="0" err="1">
                          <a:effectLst/>
                          <a:latin typeface="Arial" pitchFamily="34" charset="0"/>
                          <a:cs typeface="Arial" pitchFamily="34" charset="0"/>
                        </a:rPr>
                        <a:t>Kĩ</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tính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toán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luôn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được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cải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tiến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sáng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tạo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chất</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lượng</a:t>
                      </a:r>
                      <a:r>
                        <a:rPr lang="en-US" sz="1600" dirty="0" smtClean="0">
                          <a:effectLst/>
                          <a:latin typeface="Arial" pitchFamily="34" charset="0"/>
                          <a:cs typeface="Arial" pitchFamily="34" charset="0"/>
                        </a:rPr>
                        <a:t>, HQ </a:t>
                      </a:r>
                      <a:r>
                        <a:rPr lang="en-US" sz="1600" dirty="0" err="1" smtClean="0">
                          <a:effectLst/>
                          <a:latin typeface="Arial" pitchFamily="34" charset="0"/>
                          <a:cs typeface="Arial" pitchFamily="34" charset="0"/>
                        </a:rPr>
                        <a:t>cao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đóng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góp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nhiều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cho</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XH.</a:t>
                      </a:r>
                      <a:endParaRPr lang="en-US" sz="1600" dirty="0">
                        <a:effectLst/>
                        <a:latin typeface="Arial" pitchFamily="34" charset="0"/>
                        <a:ea typeface="Calibri"/>
                        <a:cs typeface="Arial" pitchFamily="34" charset="0"/>
                      </a:endParaRPr>
                    </a:p>
                  </a:txBody>
                  <a:tcPr marL="28209" marR="28209" marT="0" marB="0">
                    <a:solidFill>
                      <a:srgbClr val="FFC000"/>
                    </a:solid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458989">
                <a:tc vMerge="1">
                  <a:txBody>
                    <a:bodyPr/>
                    <a:lstStyle/>
                    <a:p>
                      <a:endParaRPr lang="en-US"/>
                    </a:p>
                  </a:txBody>
                  <a:tcPr/>
                </a:tc>
                <a:tc>
                  <a:txBody>
                    <a:bodyPr/>
                    <a:lstStyle/>
                    <a:p>
                      <a:pPr algn="just">
                        <a:spcAft>
                          <a:spcPts val="0"/>
                        </a:spcAft>
                      </a:pPr>
                      <a:r>
                        <a:rPr lang="en-US" sz="1600" dirty="0">
                          <a:solidFill>
                            <a:srgbClr val="0000FF"/>
                          </a:solidFill>
                          <a:effectLst/>
                          <a:latin typeface="Arial" pitchFamily="34" charset="0"/>
                          <a:cs typeface="Arial" pitchFamily="34" charset="0"/>
                        </a:rPr>
                        <a:t>8. </a:t>
                      </a:r>
                      <a:r>
                        <a:rPr lang="en-US" sz="1600" dirty="0" err="1">
                          <a:solidFill>
                            <a:srgbClr val="0000FF"/>
                          </a:solidFill>
                          <a:effectLst/>
                          <a:latin typeface="Arial" pitchFamily="34" charset="0"/>
                          <a:cs typeface="Arial" pitchFamily="34" charset="0"/>
                        </a:rPr>
                        <a:t>Kĩ</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năng</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t</a:t>
                      </a:r>
                      <a:r>
                        <a:rPr lang="vi-VN" sz="1600" dirty="0" smtClean="0">
                          <a:solidFill>
                            <a:srgbClr val="0000FF"/>
                          </a:solidFill>
                          <a:effectLst/>
                          <a:latin typeface="Arial" pitchFamily="34" charset="0"/>
                          <a:cs typeface="Arial" pitchFamily="34" charset="0"/>
                        </a:rPr>
                        <a:t>ư</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duy</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biện</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chứng</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và</a:t>
                      </a:r>
                      <a:r>
                        <a:rPr lang="en-US" sz="1600" dirty="0" smtClean="0">
                          <a:solidFill>
                            <a:srgbClr val="0000FF"/>
                          </a:solidFill>
                          <a:effectLst/>
                          <a:latin typeface="Arial" pitchFamily="34" charset="0"/>
                          <a:cs typeface="Arial" pitchFamily="34" charset="0"/>
                        </a:rPr>
                        <a:t> t</a:t>
                      </a:r>
                      <a:r>
                        <a:rPr lang="vi-VN" sz="1600" dirty="0" smtClean="0">
                          <a:solidFill>
                            <a:srgbClr val="0000FF"/>
                          </a:solidFill>
                          <a:effectLst/>
                          <a:latin typeface="Arial" pitchFamily="34" charset="0"/>
                          <a:cs typeface="Arial" pitchFamily="34" charset="0"/>
                        </a:rPr>
                        <a:t>ư</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duy</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phản</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biện</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trong</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công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việc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trong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sản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xuất</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kinh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doanh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dich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vụ</a:t>
                      </a:r>
                      <a:r>
                        <a:rPr lang="en-US" sz="1600" dirty="0">
                          <a:solidFill>
                            <a:srgbClr val="0000FF"/>
                          </a:solidFill>
                          <a:effectLst/>
                          <a:latin typeface="Arial" pitchFamily="34" charset="0"/>
                          <a:cs typeface="Arial" pitchFamily="34" charset="0"/>
                        </a:rPr>
                        <a:t>..</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hoạt</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động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xã</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hội</a:t>
                      </a:r>
                      <a:r>
                        <a:rPr lang="en-US" sz="1600" dirty="0">
                          <a:solidFill>
                            <a:srgbClr val="0000FF"/>
                          </a:solidFill>
                          <a:effectLst/>
                          <a:latin typeface="Arial" pitchFamily="34" charset="0"/>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209" marR="28209" marT="0" marB="0">
                    <a:solidFill>
                      <a:srgbClr val="FFC000"/>
                    </a:solid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542512">
                <a:tc rowSpan="3">
                  <a:txBody>
                    <a:bodyPr/>
                    <a:lstStyle/>
                    <a:p>
                      <a:pPr algn="just">
                        <a:lnSpc>
                          <a:spcPct val="115000"/>
                        </a:lnSpc>
                        <a:spcAft>
                          <a:spcPts val="0"/>
                        </a:spcAft>
                      </a:pPr>
                      <a:r>
                        <a:rPr lang="en-US" sz="1600" b="0" dirty="0">
                          <a:solidFill>
                            <a:srgbClr val="FF0000"/>
                          </a:solidFill>
                          <a:effectLst/>
                          <a:latin typeface="Arial" pitchFamily="34" charset="0"/>
                          <a:ea typeface="Calibri"/>
                          <a:cs typeface="Arial" pitchFamily="34" charset="0"/>
                        </a:rPr>
                        <a:t>III. </a:t>
                      </a:r>
                      <a:r>
                        <a:rPr lang="en-US" sz="1600" b="0" i="1" dirty="0" err="1">
                          <a:solidFill>
                            <a:srgbClr val="FF0000"/>
                          </a:solidFill>
                          <a:effectLst/>
                          <a:latin typeface="Arial" pitchFamily="34" charset="0"/>
                          <a:ea typeface="Calibri"/>
                          <a:cs typeface="Arial" pitchFamily="34" charset="0"/>
                        </a:rPr>
                        <a:t>Năng</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lực</a:t>
                      </a:r>
                      <a:r>
                        <a:rPr lang="en-US" sz="1600" b="0" i="1" dirty="0">
                          <a:solidFill>
                            <a:srgbClr val="FF0000"/>
                          </a:solidFill>
                          <a:effectLst/>
                          <a:latin typeface="Arial" pitchFamily="34" charset="0"/>
                          <a:ea typeface="Calibri"/>
                          <a:cs typeface="Arial" pitchFamily="34" charset="0"/>
                        </a:rPr>
                        <a:t> </a:t>
                      </a:r>
                      <a:r>
                        <a:rPr lang="en-US" sz="1600" b="0" i="1" dirty="0" smtClean="0">
                          <a:solidFill>
                            <a:srgbClr val="FF0000"/>
                          </a:solidFill>
                          <a:effectLst/>
                          <a:latin typeface="Arial" pitchFamily="34" charset="0"/>
                          <a:ea typeface="Calibri"/>
                          <a:cs typeface="Arial" pitchFamily="34" charset="0"/>
                        </a:rPr>
                        <a:t>XD </a:t>
                      </a:r>
                      <a:r>
                        <a:rPr lang="en-US" sz="1600" b="0" i="1" dirty="0" err="1">
                          <a:solidFill>
                            <a:srgbClr val="FF0000"/>
                          </a:solidFill>
                          <a:effectLst/>
                          <a:latin typeface="Arial" pitchFamily="34" charset="0"/>
                          <a:ea typeface="Calibri"/>
                          <a:cs typeface="Arial" pitchFamily="34" charset="0"/>
                        </a:rPr>
                        <a:t>thực</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hiện</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các</a:t>
                      </a:r>
                      <a:r>
                        <a:rPr lang="en-US" sz="1600" b="0" i="1" dirty="0">
                          <a:solidFill>
                            <a:srgbClr val="FF0000"/>
                          </a:solidFill>
                          <a:effectLst/>
                          <a:latin typeface="Arial" pitchFamily="34" charset="0"/>
                          <a:ea typeface="Calibri"/>
                          <a:cs typeface="Arial" pitchFamily="34" charset="0"/>
                        </a:rPr>
                        <a:t> </a:t>
                      </a:r>
                      <a:r>
                        <a:rPr lang="en-US" sz="1600" b="0" i="1" dirty="0" err="1">
                          <a:solidFill>
                            <a:srgbClr val="FF0000"/>
                          </a:solidFill>
                          <a:effectLst/>
                          <a:latin typeface="Arial" pitchFamily="34" charset="0"/>
                          <a:ea typeface="Calibri"/>
                          <a:cs typeface="Arial" pitchFamily="34" charset="0"/>
                        </a:rPr>
                        <a:t>mối</a:t>
                      </a:r>
                      <a:r>
                        <a:rPr lang="en-US" sz="1600" b="0" i="1" dirty="0">
                          <a:solidFill>
                            <a:srgbClr val="FF0000"/>
                          </a:solidFill>
                          <a:effectLst/>
                          <a:latin typeface="Arial" pitchFamily="34" charset="0"/>
                          <a:ea typeface="Calibri"/>
                          <a:cs typeface="Arial" pitchFamily="34" charset="0"/>
                        </a:rPr>
                        <a:t> </a:t>
                      </a:r>
                      <a:r>
                        <a:rPr lang="en-US" sz="1600" b="0" i="1" dirty="0" smtClean="0">
                          <a:solidFill>
                            <a:srgbClr val="FF0000"/>
                          </a:solidFill>
                          <a:effectLst/>
                          <a:latin typeface="Arial" pitchFamily="34" charset="0"/>
                          <a:ea typeface="Calibri"/>
                          <a:cs typeface="Arial" pitchFamily="34" charset="0"/>
                        </a:rPr>
                        <a:t>QHXH</a:t>
                      </a:r>
                      <a:endParaRPr lang="en-US" sz="1600" b="0" dirty="0">
                        <a:solidFill>
                          <a:srgbClr val="FF0000"/>
                        </a:solidFill>
                        <a:effectLst/>
                        <a:latin typeface="Arial" pitchFamily="34" charset="0"/>
                        <a:ea typeface="Calibri"/>
                        <a:cs typeface="Arial" pitchFamily="34" charset="0"/>
                      </a:endParaRPr>
                    </a:p>
                  </a:txBody>
                  <a:tcPr marL="68580" marR="68580" marT="0" marB="0" anchor="ctr">
                    <a:solidFill>
                      <a:srgbClr val="FFFF00"/>
                    </a:solidFill>
                  </a:tcPr>
                </a:tc>
                <a:tc>
                  <a:txBody>
                    <a:bodyPr/>
                    <a:lstStyle/>
                    <a:p>
                      <a:pPr algn="just">
                        <a:spcAft>
                          <a:spcPts val="0"/>
                        </a:spcAft>
                      </a:pPr>
                      <a:r>
                        <a:rPr lang="en-US" sz="1600" dirty="0">
                          <a:effectLst/>
                          <a:latin typeface="Arial" pitchFamily="34" charset="0"/>
                          <a:cs typeface="Arial" pitchFamily="34" charset="0"/>
                        </a:rPr>
                        <a:t>9. </a:t>
                      </a:r>
                      <a:r>
                        <a:rPr lang="en-US" sz="1600" dirty="0" err="1">
                          <a:effectLst/>
                          <a:latin typeface="Arial" pitchFamily="34" charset="0"/>
                          <a:cs typeface="Arial" pitchFamily="34" charset="0"/>
                        </a:rPr>
                        <a:t>Kĩ</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lập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mối</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QH </a:t>
                      </a:r>
                      <a:r>
                        <a:rPr lang="en-US" sz="1600" dirty="0" err="1" smtClean="0">
                          <a:effectLst/>
                          <a:latin typeface="Arial" pitchFamily="34" charset="0"/>
                          <a:cs typeface="Arial" pitchFamily="34" charset="0"/>
                        </a:rPr>
                        <a:t>thân</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thiện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mọi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kĩ</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giải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quyết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xung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trách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nhiệm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 XH. </a:t>
                      </a:r>
                      <a:r>
                        <a:rPr lang="en-US" sz="1600" dirty="0" err="1">
                          <a:effectLst/>
                          <a:latin typeface="Arial" pitchFamily="34" charset="0"/>
                          <a:cs typeface="Arial" pitchFamily="34" charset="0"/>
                        </a:rPr>
                        <a:t>Tuân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thủ</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tốt</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PL.</a:t>
                      </a:r>
                      <a:endParaRPr lang="en-US" sz="1600" dirty="0">
                        <a:effectLst/>
                        <a:latin typeface="Arial" pitchFamily="34" charset="0"/>
                        <a:ea typeface="Calibri"/>
                        <a:cs typeface="Arial" pitchFamily="34" charset="0"/>
                      </a:endParaRPr>
                    </a:p>
                  </a:txBody>
                  <a:tcPr marL="28209" marR="28209" marT="0" marB="0">
                    <a:noFill/>
                  </a:tcPr>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Calibri"/>
                        <a:cs typeface="Arial" pitchFamily="34" charset="0"/>
                      </a:endParaRPr>
                    </a:p>
                  </a:txBody>
                  <a:tcPr marL="28209" marR="28209" marT="0" marB="0"/>
                </a:tc>
              </a:tr>
              <a:tr h="542512">
                <a:tc vMerge="1">
                  <a:txBody>
                    <a:bodyPr/>
                    <a:lstStyle/>
                    <a:p>
                      <a:endParaRPr lang="en-US"/>
                    </a:p>
                  </a:txBody>
                  <a:tcPr/>
                </a:tc>
                <a:tc>
                  <a:txBody>
                    <a:bodyPr/>
                    <a:lstStyle/>
                    <a:p>
                      <a:pPr algn="just">
                        <a:spcAft>
                          <a:spcPts val="0"/>
                        </a:spcAft>
                      </a:pPr>
                      <a:r>
                        <a:rPr lang="en-US" sz="1600" dirty="0">
                          <a:solidFill>
                            <a:srgbClr val="0000FF"/>
                          </a:solidFill>
                          <a:effectLst/>
                          <a:latin typeface="Arial" pitchFamily="34" charset="0"/>
                          <a:cs typeface="Arial" pitchFamily="34" charset="0"/>
                        </a:rPr>
                        <a:t>10. </a:t>
                      </a:r>
                      <a:r>
                        <a:rPr lang="en-US" sz="1600" dirty="0" err="1">
                          <a:solidFill>
                            <a:srgbClr val="0000FF"/>
                          </a:solidFill>
                          <a:effectLst/>
                          <a:latin typeface="Arial" pitchFamily="34" charset="0"/>
                          <a:cs typeface="Arial" pitchFamily="34" charset="0"/>
                        </a:rPr>
                        <a:t>Kĩ</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năng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hợp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tác</a:t>
                      </a:r>
                      <a:r>
                        <a:rPr lang="en-US" sz="1600" dirty="0">
                          <a:solidFill>
                            <a:srgbClr val="0000FF"/>
                          </a:solidFill>
                          <a:effectLst/>
                          <a:latin typeface="Arial" pitchFamily="34" charset="0"/>
                          <a:cs typeface="Arial" pitchFamily="34" charset="0"/>
                        </a:rPr>
                        <a:t>, chia </a:t>
                      </a:r>
                      <a:r>
                        <a:rPr lang="en-US" sz="1600" dirty="0" err="1">
                          <a:solidFill>
                            <a:srgbClr val="0000FF"/>
                          </a:solidFill>
                          <a:effectLst/>
                          <a:latin typeface="Arial" pitchFamily="34" charset="0"/>
                          <a:cs typeface="Arial" pitchFamily="34" charset="0"/>
                        </a:rPr>
                        <a:t>sẻ</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trong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lao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động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hoạt</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động</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XH. </a:t>
                      </a:r>
                      <a:r>
                        <a:rPr lang="en-US" sz="1600" dirty="0" err="1">
                          <a:solidFill>
                            <a:srgbClr val="0000FF"/>
                          </a:solidFill>
                          <a:effectLst/>
                          <a:latin typeface="Arial" pitchFamily="34" charset="0"/>
                          <a:cs typeface="Arial" pitchFamily="34" charset="0"/>
                        </a:rPr>
                        <a:t>Tôn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trọng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bình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đẳng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giới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và</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sự</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đa</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dạng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văn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hoá</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Có</a:t>
                      </a:r>
                      <a:r>
                        <a:rPr lang="en-US" sz="1600" dirty="0">
                          <a:solidFill>
                            <a:srgbClr val="0000FF"/>
                          </a:solidFill>
                          <a:effectLst/>
                          <a:latin typeface="Arial" pitchFamily="34" charset="0"/>
                          <a:cs typeface="Arial" pitchFamily="34" charset="0"/>
                        </a:rPr>
                        <a:t> ý </a:t>
                      </a:r>
                      <a:r>
                        <a:rPr lang="en-US" sz="1600" dirty="0" err="1">
                          <a:solidFill>
                            <a:srgbClr val="0000FF"/>
                          </a:solidFill>
                          <a:effectLst/>
                          <a:latin typeface="Arial" pitchFamily="34" charset="0"/>
                          <a:cs typeface="Arial" pitchFamily="34" charset="0"/>
                        </a:rPr>
                        <a:t>thức</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bảo</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vệ</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môi</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tr</a:t>
                      </a:r>
                      <a:r>
                        <a:rPr lang="vi-VN" sz="1600" dirty="0" smtClean="0">
                          <a:solidFill>
                            <a:srgbClr val="0000FF"/>
                          </a:solidFill>
                          <a:effectLst/>
                          <a:latin typeface="Arial" pitchFamily="34" charset="0"/>
                          <a:cs typeface="Arial" pitchFamily="34" charset="0"/>
                        </a:rPr>
                        <a:t>ườ</a:t>
                      </a:r>
                      <a:r>
                        <a:rPr lang="en-US" sz="1600" dirty="0" err="1" smtClean="0">
                          <a:solidFill>
                            <a:srgbClr val="0000FF"/>
                          </a:solidFill>
                          <a:effectLst/>
                          <a:latin typeface="Arial" pitchFamily="34" charset="0"/>
                          <a:cs typeface="Arial" pitchFamily="34" charset="0"/>
                        </a:rPr>
                        <a:t>ng</a:t>
                      </a:r>
                      <a:r>
                        <a:rPr lang="en-US" sz="1600" dirty="0" smtClean="0">
                          <a:solidFill>
                            <a:srgbClr val="0000FF"/>
                          </a:solidFill>
                          <a:effectLst/>
                          <a:latin typeface="Arial" pitchFamily="34" charset="0"/>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209" marR="28209" marT="0" marB="0">
                    <a:no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8209" marR="28209" marT="0" marB="0"/>
                </a:tc>
              </a:tr>
              <a:tr h="229495">
                <a:tc vMerge="1">
                  <a:txBody>
                    <a:bodyPr/>
                    <a:lstStyle/>
                    <a:p>
                      <a:endParaRPr lang="en-US"/>
                    </a:p>
                  </a:txBody>
                  <a:tcPr/>
                </a:tc>
                <a:tc>
                  <a:txBody>
                    <a:bodyPr/>
                    <a:lstStyle/>
                    <a:p>
                      <a:pPr algn="ctr">
                        <a:spcAft>
                          <a:spcPts val="0"/>
                        </a:spcAft>
                      </a:pPr>
                      <a:r>
                        <a:rPr lang="en-US" sz="1600" b="1" dirty="0" err="1">
                          <a:solidFill>
                            <a:srgbClr val="FF0000"/>
                          </a:solidFill>
                          <a:effectLst/>
                          <a:latin typeface="Arial" pitchFamily="34" charset="0"/>
                          <a:cs typeface="Arial" pitchFamily="34" charset="0"/>
                        </a:rPr>
                        <a:t>Tổng</a:t>
                      </a:r>
                      <a:r>
                        <a:rPr lang="en-US" sz="1600" b="1" dirty="0">
                          <a:solidFill>
                            <a:srgbClr val="FF0000"/>
                          </a:solidFill>
                          <a:effectLst/>
                          <a:latin typeface="Arial" pitchFamily="34" charset="0"/>
                          <a:cs typeface="Arial" pitchFamily="34" charset="0"/>
                        </a:rPr>
                        <a:t> </a:t>
                      </a:r>
                      <a:r>
                        <a:rPr lang="en-US" sz="1600" b="1" dirty="0" err="1">
                          <a:solidFill>
                            <a:srgbClr val="FF0000"/>
                          </a:solidFill>
                          <a:effectLst/>
                          <a:latin typeface="Arial" pitchFamily="34" charset="0"/>
                          <a:cs typeface="Arial" pitchFamily="34" charset="0"/>
                        </a:rPr>
                        <a:t>điểm</a:t>
                      </a:r>
                      <a:r>
                        <a:rPr lang="en-US" sz="1600" b="1" dirty="0">
                          <a:solidFill>
                            <a:srgbClr val="FF0000"/>
                          </a:solidFill>
                          <a:effectLst/>
                          <a:latin typeface="Arial" pitchFamily="34" charset="0"/>
                          <a:cs typeface="Arial" pitchFamily="34" charset="0"/>
                        </a:rPr>
                        <a:t> </a:t>
                      </a:r>
                      <a:r>
                        <a:rPr lang="en-US" sz="1600" b="1" dirty="0" err="1">
                          <a:solidFill>
                            <a:srgbClr val="FF0000"/>
                          </a:solidFill>
                          <a:effectLst/>
                          <a:latin typeface="Arial" pitchFamily="34" charset="0"/>
                          <a:cs typeface="Arial" pitchFamily="34" charset="0"/>
                        </a:rPr>
                        <a:t>tối</a:t>
                      </a:r>
                      <a:r>
                        <a:rPr lang="en-US" sz="1600" b="1" dirty="0">
                          <a:solidFill>
                            <a:srgbClr val="FF0000"/>
                          </a:solidFill>
                          <a:effectLst/>
                          <a:latin typeface="Arial" pitchFamily="34" charset="0"/>
                          <a:cs typeface="Arial" pitchFamily="34" charset="0"/>
                        </a:rPr>
                        <a:t> </a:t>
                      </a:r>
                      <a:r>
                        <a:rPr lang="en-US" sz="1600" b="1" dirty="0" err="1">
                          <a:solidFill>
                            <a:srgbClr val="FF0000"/>
                          </a:solidFill>
                          <a:effectLst/>
                          <a:latin typeface="Arial" pitchFamily="34" charset="0"/>
                          <a:cs typeface="Arial" pitchFamily="34" charset="0"/>
                        </a:rPr>
                        <a:t>đa</a:t>
                      </a:r>
                      <a:r>
                        <a:rPr lang="en-US" sz="1600" b="1" dirty="0">
                          <a:solidFill>
                            <a:srgbClr val="FF0000"/>
                          </a:solidFill>
                          <a:effectLst/>
                          <a:latin typeface="Arial" pitchFamily="34" charset="0"/>
                          <a:cs typeface="Arial" pitchFamily="34" charset="0"/>
                        </a:rPr>
                        <a:t>:   100 </a:t>
                      </a:r>
                      <a:r>
                        <a:rPr lang="en-US" sz="1600" b="1" dirty="0" err="1">
                          <a:solidFill>
                            <a:srgbClr val="FF0000"/>
                          </a:solidFill>
                          <a:effectLst/>
                          <a:latin typeface="Arial" pitchFamily="34" charset="0"/>
                          <a:cs typeface="Arial" pitchFamily="34" charset="0"/>
                        </a:rPr>
                        <a:t>điểm</a:t>
                      </a:r>
                      <a:endParaRPr lang="en-US" sz="1600" b="1" dirty="0">
                        <a:solidFill>
                          <a:srgbClr val="FF0000"/>
                        </a:solidFill>
                        <a:effectLst/>
                        <a:latin typeface="Arial" pitchFamily="34" charset="0"/>
                        <a:ea typeface="Calibri"/>
                        <a:cs typeface="Arial" pitchFamily="34" charset="0"/>
                      </a:endParaRPr>
                    </a:p>
                  </a:txBody>
                  <a:tcPr marL="28209" marR="28209" marT="0" marB="0"/>
                </a:tc>
                <a:tc>
                  <a:txBody>
                    <a:bodyPr/>
                    <a:lstStyle/>
                    <a:p>
                      <a:pPr algn="ctr">
                        <a:spcAft>
                          <a:spcPts val="0"/>
                        </a:spcAft>
                      </a:pPr>
                      <a:r>
                        <a:rPr lang="en-US" sz="1600" b="1" dirty="0">
                          <a:solidFill>
                            <a:srgbClr val="FF0000"/>
                          </a:solidFill>
                          <a:effectLst/>
                          <a:latin typeface="Arial" pitchFamily="34" charset="0"/>
                          <a:cs typeface="Arial" pitchFamily="34" charset="0"/>
                        </a:rPr>
                        <a:t> </a:t>
                      </a:r>
                      <a:r>
                        <a:rPr lang="en-US" sz="1600" b="1" dirty="0" smtClean="0">
                          <a:solidFill>
                            <a:srgbClr val="FF0000"/>
                          </a:solidFill>
                          <a:effectLst/>
                          <a:latin typeface="Arial" pitchFamily="34" charset="0"/>
                          <a:cs typeface="Arial" pitchFamily="34" charset="0"/>
                        </a:rPr>
                        <a:t>100</a:t>
                      </a:r>
                      <a:endParaRPr lang="en-US" sz="1600" b="1" dirty="0">
                        <a:solidFill>
                          <a:srgbClr val="FF0000"/>
                        </a:solidFill>
                        <a:effectLst/>
                        <a:latin typeface="Arial" pitchFamily="34" charset="0"/>
                        <a:ea typeface="Calibri"/>
                        <a:cs typeface="Arial" pitchFamily="34" charset="0"/>
                      </a:endParaRPr>
                    </a:p>
                  </a:txBody>
                  <a:tcPr marL="28209" marR="28209" marT="0" marB="0"/>
                </a:tc>
              </a:tr>
            </a:tbl>
          </a:graphicData>
        </a:graphic>
      </p:graphicFrame>
    </p:spTree>
    <p:extLst>
      <p:ext uri="{BB962C8B-B14F-4D97-AF65-F5344CB8AC3E}">
        <p14:creationId xmlns:p14="http://schemas.microsoft.com/office/powerpoint/2010/main" val="696848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5518115"/>
              </p:ext>
            </p:extLst>
          </p:nvPr>
        </p:nvGraphicFramePr>
        <p:xfrm>
          <a:off x="228601" y="463015"/>
          <a:ext cx="8762999" cy="6658559"/>
        </p:xfrm>
        <a:graphic>
          <a:graphicData uri="http://schemas.openxmlformats.org/drawingml/2006/table">
            <a:tbl>
              <a:tblPr firstRow="1" firstCol="1" bandRow="1">
                <a:tableStyleId>{5C22544A-7EE6-4342-B048-85BDC9FD1C3A}</a:tableStyleId>
              </a:tblPr>
              <a:tblGrid>
                <a:gridCol w="1066800"/>
                <a:gridCol w="7093023"/>
                <a:gridCol w="603176"/>
              </a:tblGrid>
              <a:tr h="301689">
                <a:tc>
                  <a:txBody>
                    <a:bodyPr/>
                    <a:lstStyle/>
                    <a:p>
                      <a:pPr algn="ctr">
                        <a:spcAft>
                          <a:spcPts val="800"/>
                        </a:spcAft>
                      </a:pPr>
                      <a:r>
                        <a:rPr lang="en-US" sz="1600" dirty="0" err="1" smtClean="0">
                          <a:solidFill>
                            <a:srgbClr val="0000CC"/>
                          </a:solidFill>
                          <a:effectLst/>
                          <a:latin typeface="Arial" pitchFamily="34" charset="0"/>
                          <a:cs typeface="Arial" pitchFamily="34" charset="0"/>
                        </a:rPr>
                        <a:t>Tiêu</a:t>
                      </a:r>
                      <a:r>
                        <a:rPr lang="en-US" sz="1600" dirty="0" smtClean="0">
                          <a:solidFill>
                            <a:srgbClr val="0000CC"/>
                          </a:solidFill>
                          <a:effectLst/>
                          <a:latin typeface="Arial" pitchFamily="34" charset="0"/>
                          <a:cs typeface="Arial" pitchFamily="34" charset="0"/>
                        </a:rPr>
                        <a:t> </a:t>
                      </a:r>
                      <a:r>
                        <a:rPr lang="en-US" sz="1600" dirty="0" err="1" smtClean="0">
                          <a:solidFill>
                            <a:srgbClr val="0000CC"/>
                          </a:solidFill>
                          <a:effectLst/>
                          <a:latin typeface="Arial" pitchFamily="34" charset="0"/>
                          <a:cs typeface="Arial" pitchFamily="34" charset="0"/>
                        </a:rPr>
                        <a:t>chí</a:t>
                      </a:r>
                      <a:endParaRPr lang="en-US" sz="1600" dirty="0">
                        <a:solidFill>
                          <a:srgbClr val="0000CC"/>
                        </a:solidFill>
                        <a:effectLst/>
                        <a:latin typeface="Arial" pitchFamily="34" charset="0"/>
                        <a:ea typeface="Calibri"/>
                        <a:cs typeface="Arial" pitchFamily="34" charset="0"/>
                      </a:endParaRPr>
                    </a:p>
                  </a:txBody>
                  <a:tcPr marL="25522" marR="25522" marT="0" marB="0">
                    <a:solidFill>
                      <a:srgbClr val="FFFF00"/>
                    </a:solidFill>
                  </a:tcPr>
                </a:tc>
                <a:tc>
                  <a:txBody>
                    <a:bodyPr/>
                    <a:lstStyle/>
                    <a:p>
                      <a:pPr marL="0" marR="0" indent="0" algn="ctr" defTabSz="914400" rtl="0" eaLnBrk="1" fontAlgn="auto" latinLnBrk="0" hangingPunct="1">
                        <a:lnSpc>
                          <a:spcPct val="100000"/>
                        </a:lnSpc>
                        <a:spcBef>
                          <a:spcPts val="0"/>
                        </a:spcBef>
                        <a:spcAft>
                          <a:spcPts val="800"/>
                        </a:spcAft>
                        <a:buClrTx/>
                        <a:buSzTx/>
                        <a:buFontTx/>
                        <a:buNone/>
                        <a:tabLst/>
                        <a:defRPr/>
                      </a:pPr>
                      <a:r>
                        <a:rPr lang="en-US" sz="1600" dirty="0" smtClean="0">
                          <a:solidFill>
                            <a:srgbClr val="0000CC"/>
                          </a:solidFill>
                          <a:effectLst/>
                          <a:latin typeface="Arial" pitchFamily="34" charset="0"/>
                          <a:cs typeface="Arial" pitchFamily="34" charset="0"/>
                        </a:rPr>
                        <a:t>CHỈ TIÊU</a:t>
                      </a:r>
                      <a:endParaRPr lang="en-US" sz="1600" i="1" dirty="0" smtClean="0">
                        <a:solidFill>
                          <a:srgbClr val="0000CC"/>
                        </a:solidFill>
                        <a:effectLst/>
                        <a:latin typeface="Arial" pitchFamily="34" charset="0"/>
                        <a:ea typeface="Calibri"/>
                        <a:cs typeface="Arial" pitchFamily="34" charset="0"/>
                      </a:endParaRPr>
                    </a:p>
                  </a:txBody>
                  <a:tcPr marL="25522" marR="25522" marT="0" marB="0">
                    <a:solidFill>
                      <a:srgbClr val="FFFF00"/>
                    </a:solidFill>
                  </a:tcPr>
                </a:tc>
                <a:tc>
                  <a:txBody>
                    <a:bodyPr/>
                    <a:lstStyle/>
                    <a:p>
                      <a:pPr algn="ctr">
                        <a:spcAft>
                          <a:spcPts val="800"/>
                        </a:spcAft>
                      </a:pPr>
                      <a:r>
                        <a:rPr lang="en-US" sz="1600" dirty="0" err="1">
                          <a:solidFill>
                            <a:srgbClr val="0000CC"/>
                          </a:solidFill>
                          <a:effectLst/>
                          <a:latin typeface="Arial" pitchFamily="34" charset="0"/>
                          <a:cs typeface="Arial" pitchFamily="34" charset="0"/>
                        </a:rPr>
                        <a:t>Điểm</a:t>
                      </a:r>
                      <a:endParaRPr lang="en-US" sz="1600" dirty="0">
                        <a:solidFill>
                          <a:srgbClr val="0000CC"/>
                        </a:solidFill>
                        <a:effectLst/>
                        <a:latin typeface="Arial" pitchFamily="34" charset="0"/>
                        <a:ea typeface="Calibri"/>
                        <a:cs typeface="Arial" pitchFamily="34" charset="0"/>
                      </a:endParaRPr>
                    </a:p>
                  </a:txBody>
                  <a:tcPr marL="25522" marR="25522" marT="0" marB="0">
                    <a:solidFill>
                      <a:srgbClr val="FFFF00"/>
                    </a:solidFill>
                  </a:tcPr>
                </a:tc>
              </a:tr>
              <a:tr h="323233">
                <a:tc rowSpan="4">
                  <a:txBody>
                    <a:bodyPr/>
                    <a:lstStyle/>
                    <a:p>
                      <a:pPr algn="just">
                        <a:lnSpc>
                          <a:spcPts val="1600"/>
                        </a:lnSpc>
                        <a:spcAft>
                          <a:spcPts val="0"/>
                        </a:spcAft>
                      </a:pPr>
                      <a:endParaRPr lang="pt-BR" sz="1600" b="0" dirty="0" smtClean="0">
                        <a:solidFill>
                          <a:srgbClr val="FF0000"/>
                        </a:solidFill>
                        <a:effectLst/>
                        <a:latin typeface="Arial" pitchFamily="34" charset="0"/>
                        <a:ea typeface="Calibri"/>
                        <a:cs typeface="Arial" pitchFamily="34" charset="0"/>
                      </a:endParaRPr>
                    </a:p>
                    <a:p>
                      <a:pPr algn="just">
                        <a:lnSpc>
                          <a:spcPts val="1600"/>
                        </a:lnSpc>
                        <a:spcAft>
                          <a:spcPts val="0"/>
                        </a:spcAft>
                      </a:pPr>
                      <a:endParaRPr lang="pt-BR" sz="1600" b="0" dirty="0" smtClean="0">
                        <a:solidFill>
                          <a:srgbClr val="FF0000"/>
                        </a:solidFill>
                        <a:effectLst/>
                        <a:latin typeface="Arial" pitchFamily="34" charset="0"/>
                        <a:ea typeface="Calibri"/>
                        <a:cs typeface="Arial" pitchFamily="34" charset="0"/>
                      </a:endParaRPr>
                    </a:p>
                    <a:p>
                      <a:pPr algn="just">
                        <a:lnSpc>
                          <a:spcPts val="1600"/>
                        </a:lnSpc>
                        <a:spcAft>
                          <a:spcPts val="0"/>
                        </a:spcAft>
                      </a:pPr>
                      <a:r>
                        <a:rPr lang="pt-BR" sz="1600" b="0" dirty="0" smtClean="0">
                          <a:solidFill>
                            <a:srgbClr val="FF0000"/>
                          </a:solidFill>
                          <a:effectLst/>
                          <a:latin typeface="Arial" pitchFamily="34" charset="0"/>
                          <a:ea typeface="Calibri"/>
                          <a:cs typeface="Arial" pitchFamily="34" charset="0"/>
                        </a:rPr>
                        <a:t>1.Tiêuchí: </a:t>
                      </a:r>
                      <a:r>
                        <a:rPr lang="en-US" sz="1600" b="0" dirty="0" err="1" smtClean="0">
                          <a:solidFill>
                            <a:srgbClr val="FF0000"/>
                          </a:solidFill>
                          <a:effectLst/>
                          <a:latin typeface="Arial" pitchFamily="34" charset="0"/>
                          <a:ea typeface="Calibri"/>
                          <a:cs typeface="Arial" pitchFamily="34" charset="0"/>
                        </a:rPr>
                        <a:t>Năng</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lực</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tự</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học</a:t>
                      </a:r>
                      <a:r>
                        <a:rPr lang="en-US" sz="1600" b="0" dirty="0" smtClean="0">
                          <a:solidFill>
                            <a:srgbClr val="FF0000"/>
                          </a:solidFill>
                          <a:effectLst/>
                          <a:latin typeface="Arial" pitchFamily="34" charset="0"/>
                          <a:ea typeface="Calibri"/>
                          <a:cs typeface="Arial" pitchFamily="34" charset="0"/>
                        </a:rPr>
                        <a:t>, HTSĐ</a:t>
                      </a:r>
                      <a:r>
                        <a:rPr lang="en-US" sz="1600" b="0" baseline="0" dirty="0" smtClean="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(40 </a:t>
                      </a:r>
                      <a:r>
                        <a:rPr lang="en-US" sz="1600" b="0" dirty="0" err="1" smtClean="0">
                          <a:solidFill>
                            <a:srgbClr val="FF0000"/>
                          </a:solidFill>
                          <a:effectLst/>
                          <a:latin typeface="Arial" pitchFamily="34" charset="0"/>
                          <a:ea typeface="Calibri"/>
                          <a:cs typeface="Arial" pitchFamily="34" charset="0"/>
                        </a:rPr>
                        <a:t>điểm</a:t>
                      </a:r>
                      <a:r>
                        <a:rPr lang="en-US" sz="1600" b="0" dirty="0" smtClean="0">
                          <a:solidFill>
                            <a:srgbClr val="FF0000"/>
                          </a:solidFill>
                          <a:effectLst/>
                          <a:latin typeface="Arial" pitchFamily="34" charset="0"/>
                          <a:ea typeface="Calibri"/>
                          <a:cs typeface="Arial" pitchFamily="34" charset="0"/>
                        </a:rPr>
                        <a:t>)</a:t>
                      </a:r>
                      <a:endParaRPr lang="en-US" sz="1600" b="0" dirty="0">
                        <a:solidFill>
                          <a:srgbClr val="FF0000"/>
                        </a:solidFill>
                        <a:effectLst/>
                        <a:latin typeface="Arial" pitchFamily="34" charset="0"/>
                        <a:ea typeface="Calibri"/>
                        <a:cs typeface="Arial" pitchFamily="34" charset="0"/>
                      </a:endParaRPr>
                    </a:p>
                  </a:txBody>
                  <a:tcPr marL="25522" marR="25522" marT="0" marB="0">
                    <a:solidFill>
                      <a:srgbClr val="FFFF00"/>
                    </a:solidFill>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1</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Hằng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ngày</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cập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nhật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thông</a:t>
                      </a:r>
                      <a:r>
                        <a:rPr lang="en-US" sz="1600" kern="1200" dirty="0" smtClean="0">
                          <a:solidFill>
                            <a:schemeClr val="dk1"/>
                          </a:solidFill>
                          <a:effectLst/>
                          <a:latin typeface="Arial" pitchFamily="34" charset="0"/>
                          <a:ea typeface="+mn-ea"/>
                          <a:cs typeface="Arial" pitchFamily="34" charset="0"/>
                        </a:rPr>
                        <a:t> tin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kiến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thức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trên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sách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báo</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đài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phát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thanh</a:t>
                      </a:r>
                      <a:r>
                        <a:rPr lang="en-US" sz="1600" kern="1200" dirty="0" smtClean="0">
                          <a:solidFill>
                            <a:schemeClr val="dk1"/>
                          </a:solidFill>
                          <a:effectLst/>
                          <a:latin typeface="Arial" pitchFamily="34" charset="0"/>
                          <a:ea typeface="+mn-ea"/>
                          <a:cs typeface="Arial" pitchFamily="34" charset="0"/>
                        </a:rPr>
                        <a:t>, TV, </a:t>
                      </a:r>
                      <a:r>
                        <a:rPr lang="en-US" sz="1600" kern="1200" dirty="0" err="1" smtClean="0">
                          <a:solidFill>
                            <a:schemeClr val="dk1"/>
                          </a:solidFill>
                          <a:effectLst/>
                          <a:latin typeface="Arial" pitchFamily="34" charset="0"/>
                          <a:ea typeface="+mn-ea"/>
                          <a:cs typeface="Arial" pitchFamily="34" charset="0"/>
                        </a:rPr>
                        <a:t>trên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mạng</a:t>
                      </a:r>
                      <a:r>
                        <a:rPr lang="en-US" sz="1600" kern="1200" dirty="0" smtClean="0">
                          <a:solidFill>
                            <a:schemeClr val="dk1"/>
                          </a:solidFill>
                          <a:effectLst/>
                          <a:latin typeface="Arial" pitchFamily="34" charset="0"/>
                          <a:ea typeface="+mn-ea"/>
                          <a:cs typeface="Arial" pitchFamily="34" charset="0"/>
                        </a:rPr>
                        <a:t> Internet.</a:t>
                      </a:r>
                      <a:endParaRPr lang="en-US" sz="1600" dirty="0">
                        <a:effectLst/>
                        <a:latin typeface="Arial" pitchFamily="34" charset="0"/>
                        <a:ea typeface="Calibri"/>
                        <a:cs typeface="Arial" pitchFamily="34" charset="0"/>
                      </a:endParaRPr>
                    </a:p>
                  </a:txBody>
                  <a:tcPr marL="25522" marR="25522" marT="0" marB="0">
                    <a:solidFill>
                      <a:srgbClr val="FF66FF"/>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538722">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2: </a:t>
                      </a:r>
                      <a:r>
                        <a:rPr lang="en-US" sz="1600" kern="1200" dirty="0" err="1" smtClean="0">
                          <a:solidFill>
                            <a:schemeClr val="dk1"/>
                          </a:solidFill>
                          <a:effectLst/>
                          <a:latin typeface="Arial" pitchFamily="34" charset="0"/>
                          <a:ea typeface="+mn-ea"/>
                          <a:cs typeface="Arial" pitchFamily="34" charset="0"/>
                        </a:rPr>
                        <a:t>Tham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gia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học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tập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tại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cơ</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sở</a:t>
                      </a:r>
                      <a:r>
                        <a:rPr lang="en-US" sz="1600" kern="1200" dirty="0" smtClean="0">
                          <a:solidFill>
                            <a:schemeClr val="dk1"/>
                          </a:solidFill>
                          <a:effectLst/>
                          <a:latin typeface="Arial" pitchFamily="34" charset="0"/>
                          <a:ea typeface="+mn-ea"/>
                          <a:cs typeface="Arial" pitchFamily="34" charset="0"/>
                        </a:rPr>
                        <a:t> GDTX, </a:t>
                      </a:r>
                      <a:r>
                        <a:rPr lang="en-US" sz="1600" kern="1200" dirty="0" err="1" smtClean="0">
                          <a:solidFill>
                            <a:schemeClr val="dk1"/>
                          </a:solidFill>
                          <a:effectLst/>
                          <a:latin typeface="Arial" pitchFamily="34" charset="0"/>
                          <a:ea typeface="+mn-ea"/>
                          <a:cs typeface="Arial" pitchFamily="34" charset="0"/>
                        </a:rPr>
                        <a:t>các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thiết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chế</a:t>
                      </a:r>
                      <a:r>
                        <a:rPr lang="en-US" sz="1600" kern="1200" dirty="0" smtClean="0">
                          <a:solidFill>
                            <a:schemeClr val="dk1"/>
                          </a:solidFill>
                          <a:effectLst/>
                          <a:latin typeface="Arial" pitchFamily="34" charset="0"/>
                          <a:ea typeface="+mn-ea"/>
                          <a:cs typeface="Arial" pitchFamily="34" charset="0"/>
                        </a:rPr>
                        <a:t> VH, TTDN; </a:t>
                      </a:r>
                      <a:r>
                        <a:rPr lang="en-US" sz="1600" kern="1200" dirty="0" err="1" smtClean="0">
                          <a:solidFill>
                            <a:schemeClr val="dk1"/>
                          </a:solidFill>
                          <a:effectLst/>
                          <a:latin typeface="Arial" pitchFamily="34" charset="0"/>
                          <a:ea typeface="+mn-ea"/>
                          <a:cs typeface="Arial" pitchFamily="34" charset="0"/>
                        </a:rPr>
                        <a:t>học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các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chương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trình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phục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vụ</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công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việc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hoặc</a:t>
                      </a:r>
                      <a:r>
                        <a:rPr lang="en-US" sz="1600" kern="1200" dirty="0" smtClean="0">
                          <a:solidFill>
                            <a:schemeClr val="dk1"/>
                          </a:solidFill>
                          <a:effectLst/>
                          <a:latin typeface="Arial" pitchFamily="34" charset="0"/>
                          <a:ea typeface="+mn-ea"/>
                          <a:cs typeface="Arial" pitchFamily="34" charset="0"/>
                        </a:rPr>
                        <a:t> do CQ,</a:t>
                      </a:r>
                      <a:r>
                        <a:rPr lang="en-US" sz="1600" kern="1200" baseline="0" dirty="0" smtClean="0">
                          <a:solidFill>
                            <a:schemeClr val="dk1"/>
                          </a:solidFill>
                          <a:effectLst/>
                          <a:latin typeface="Arial" pitchFamily="34" charset="0"/>
                          <a:ea typeface="+mn-ea"/>
                          <a:cs typeface="Arial" pitchFamily="34" charset="0"/>
                        </a:rPr>
                        <a:t> DN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quy</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định</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00B0F0"/>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485766">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3: </a:t>
                      </a:r>
                      <a:r>
                        <a:rPr lang="en-US" sz="1600" kern="1200" dirty="0" err="1" smtClean="0">
                          <a:solidFill>
                            <a:schemeClr val="dk1"/>
                          </a:solidFill>
                          <a:effectLst/>
                          <a:latin typeface="Arial" pitchFamily="34" charset="0"/>
                          <a:ea typeface="+mn-ea"/>
                          <a:cs typeface="Arial" pitchFamily="34" charset="0"/>
                        </a:rPr>
                        <a:t>Tham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gia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hoạt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của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các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thiết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chế</a:t>
                      </a:r>
                      <a:r>
                        <a:rPr lang="en-US" sz="1600" kern="1200" dirty="0" smtClean="0">
                          <a:solidFill>
                            <a:schemeClr val="dk1"/>
                          </a:solidFill>
                          <a:effectLst/>
                          <a:latin typeface="Arial" pitchFamily="34" charset="0"/>
                          <a:ea typeface="+mn-ea"/>
                          <a:cs typeface="Arial" pitchFamily="34" charset="0"/>
                        </a:rPr>
                        <a:t> VH </a:t>
                      </a:r>
                      <a:r>
                        <a:rPr lang="en-US" sz="1600" kern="1200" dirty="0" err="1" smtClean="0">
                          <a:solidFill>
                            <a:schemeClr val="dk1"/>
                          </a:solidFill>
                          <a:effectLst/>
                          <a:latin typeface="Arial" pitchFamily="34" charset="0"/>
                          <a:ea typeface="+mn-ea"/>
                          <a:cs typeface="Arial" pitchFamily="34" charset="0"/>
                        </a:rPr>
                        <a:t>tại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đồng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các</a:t>
                      </a:r>
                      <a:r>
                        <a:rPr lang="en-US" sz="1600" kern="1200" dirty="0" smtClean="0">
                          <a:solidFill>
                            <a:schemeClr val="dk1"/>
                          </a:solidFill>
                          <a:effectLst/>
                          <a:latin typeface="Arial" pitchFamily="34" charset="0"/>
                          <a:ea typeface="+mn-ea"/>
                          <a:cs typeface="Arial" pitchFamily="34" charset="0"/>
                        </a:rPr>
                        <a:t> CVĐ</a:t>
                      </a:r>
                      <a:r>
                        <a:rPr lang="en-US" sz="1600" kern="1200" baseline="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của</a:t>
                      </a:r>
                      <a:r>
                        <a:rPr lang="en-US" sz="1600" kern="1200" dirty="0" smtClean="0">
                          <a:solidFill>
                            <a:schemeClr val="dk1"/>
                          </a:solidFill>
                          <a:effectLst/>
                          <a:latin typeface="Arial" pitchFamily="34" charset="0"/>
                          <a:ea typeface="+mn-ea"/>
                          <a:cs typeface="Arial" pitchFamily="34" charset="0"/>
                        </a:rPr>
                        <a:t> CQ, DN </a:t>
                      </a:r>
                      <a:r>
                        <a:rPr lang="en-US" sz="1600" kern="1200" dirty="0" err="1" smtClean="0">
                          <a:solidFill>
                            <a:schemeClr val="dk1"/>
                          </a:solidFill>
                          <a:effectLst/>
                          <a:latin typeface="Arial" pitchFamily="34" charset="0"/>
                          <a:ea typeface="+mn-ea"/>
                          <a:cs typeface="Arial" pitchFamily="34" charset="0"/>
                        </a:rPr>
                        <a:t>tổ</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chức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phát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động</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92D050"/>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323233">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4: </a:t>
                      </a:r>
                      <a:r>
                        <a:rPr lang="en-US" sz="1600" kern="1200" dirty="0" smtClean="0">
                          <a:solidFill>
                            <a:schemeClr val="dk1"/>
                          </a:solidFill>
                          <a:effectLst/>
                          <a:latin typeface="Arial" pitchFamily="34" charset="0"/>
                          <a:ea typeface="+mn-ea"/>
                          <a:cs typeface="Arial" pitchFamily="34" charset="0"/>
                        </a:rPr>
                        <a:t>KK, </a:t>
                      </a:r>
                      <a:r>
                        <a:rPr lang="en-US" sz="1600" kern="1200" dirty="0" err="1" smtClean="0">
                          <a:solidFill>
                            <a:schemeClr val="dk1"/>
                          </a:solidFill>
                          <a:effectLst/>
                          <a:latin typeface="Arial" pitchFamily="34" charset="0"/>
                          <a:ea typeface="+mn-ea"/>
                          <a:cs typeface="Arial" pitchFamily="34" charset="0"/>
                        </a:rPr>
                        <a:t>động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viên</a:t>
                      </a:r>
                      <a:r>
                        <a:rPr lang="en-US" sz="1600" kern="1200" dirty="0" smtClean="0">
                          <a:solidFill>
                            <a:schemeClr val="dk1"/>
                          </a:solidFill>
                          <a:effectLst/>
                          <a:latin typeface="Arial" pitchFamily="34" charset="0"/>
                          <a:ea typeface="+mn-ea"/>
                          <a:cs typeface="Arial" pitchFamily="34" charset="0"/>
                        </a:rPr>
                        <a:t> GĐ, </a:t>
                      </a:r>
                      <a:r>
                        <a:rPr lang="en-US" sz="1600" kern="1200" dirty="0" err="1" smtClean="0">
                          <a:solidFill>
                            <a:schemeClr val="dk1"/>
                          </a:solidFill>
                          <a:effectLst/>
                          <a:latin typeface="Arial" pitchFamily="34" charset="0"/>
                          <a:ea typeface="+mn-ea"/>
                          <a:cs typeface="Arial" pitchFamily="34" charset="0"/>
                        </a:rPr>
                        <a:t>bạn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bè</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đồng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nghiệp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học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tập</a:t>
                      </a:r>
                      <a:r>
                        <a:rPr lang="en-US" sz="1600" kern="1200" dirty="0" smtClean="0">
                          <a:solidFill>
                            <a:schemeClr val="dk1"/>
                          </a:solidFill>
                          <a:effectLst/>
                          <a:latin typeface="Arial" pitchFamily="34" charset="0"/>
                          <a:ea typeface="+mn-ea"/>
                          <a:cs typeface="Arial" pitchFamily="34" charset="0"/>
                        </a:rPr>
                        <a:t>, chia </a:t>
                      </a:r>
                      <a:r>
                        <a:rPr lang="en-US" sz="1600" kern="1200" dirty="0" err="1" smtClean="0">
                          <a:solidFill>
                            <a:schemeClr val="dk1"/>
                          </a:solidFill>
                          <a:effectLst/>
                          <a:latin typeface="Arial" pitchFamily="34" charset="0"/>
                          <a:ea typeface="+mn-ea"/>
                          <a:cs typeface="Arial" pitchFamily="34" charset="0"/>
                        </a:rPr>
                        <a:t>sẻ</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kinh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nghiệm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để</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nâng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cao</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kiến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thức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chuyên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môn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tay</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nghề</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FF66FF"/>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646466">
                <a:tc rowSpan="4">
                  <a:txBody>
                    <a:bodyPr/>
                    <a:lstStyle/>
                    <a:p>
                      <a:pPr algn="just">
                        <a:lnSpc>
                          <a:spcPts val="1600"/>
                        </a:lnSpc>
                        <a:spcAft>
                          <a:spcPts val="0"/>
                        </a:spcAft>
                      </a:pPr>
                      <a:endParaRPr lang="pt-BR" sz="1600" b="0" dirty="0" smtClean="0">
                        <a:solidFill>
                          <a:srgbClr val="FF0000"/>
                        </a:solidFill>
                        <a:effectLst/>
                        <a:latin typeface="Arial" pitchFamily="34" charset="0"/>
                        <a:ea typeface="Calibri"/>
                        <a:cs typeface="Arial" pitchFamily="34" charset="0"/>
                      </a:endParaRPr>
                    </a:p>
                    <a:p>
                      <a:pPr algn="just">
                        <a:lnSpc>
                          <a:spcPts val="1600"/>
                        </a:lnSpc>
                        <a:spcAft>
                          <a:spcPts val="0"/>
                        </a:spcAft>
                      </a:pPr>
                      <a:r>
                        <a:rPr lang="pt-BR" sz="1600" b="0" dirty="0" smtClean="0">
                          <a:solidFill>
                            <a:srgbClr val="FF0000"/>
                          </a:solidFill>
                          <a:effectLst/>
                          <a:latin typeface="Arial" pitchFamily="34" charset="0"/>
                          <a:ea typeface="Calibri"/>
                          <a:cs typeface="Arial" pitchFamily="34" charset="0"/>
                        </a:rPr>
                        <a:t>2.Tiêu chí: </a:t>
                      </a:r>
                      <a:r>
                        <a:rPr lang="en-US" sz="1600" b="0" dirty="0" err="1" smtClean="0">
                          <a:solidFill>
                            <a:srgbClr val="FF0000"/>
                          </a:solidFill>
                          <a:effectLst/>
                          <a:latin typeface="Arial" pitchFamily="34" charset="0"/>
                          <a:ea typeface="Calibri"/>
                          <a:cs typeface="Arial" pitchFamily="34" charset="0"/>
                        </a:rPr>
                        <a:t>Năng</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lực</a:t>
                      </a:r>
                      <a:r>
                        <a:rPr lang="en-US" sz="1600" b="0" dirty="0" smtClean="0">
                          <a:solidFill>
                            <a:srgbClr val="FF0000"/>
                          </a:solidFill>
                          <a:effectLst/>
                          <a:latin typeface="Arial" pitchFamily="34" charset="0"/>
                          <a:ea typeface="Calibri"/>
                          <a:cs typeface="Arial" pitchFamily="34" charset="0"/>
                        </a:rPr>
                        <a:t> SD </a:t>
                      </a:r>
                      <a:r>
                        <a:rPr lang="en-US" sz="1600" b="0" dirty="0" err="1" smtClean="0">
                          <a:solidFill>
                            <a:srgbClr val="FF0000"/>
                          </a:solidFill>
                          <a:effectLst/>
                          <a:latin typeface="Arial" pitchFamily="34" charset="0"/>
                          <a:ea typeface="Calibri"/>
                          <a:cs typeface="Arial" pitchFamily="34" charset="0"/>
                        </a:rPr>
                        <a:t>công</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cụ</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học</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tập</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làm</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việc</a:t>
                      </a:r>
                      <a:r>
                        <a:rPr lang="en-US" sz="1600" b="0" dirty="0" smtClean="0">
                          <a:solidFill>
                            <a:srgbClr val="FF0000"/>
                          </a:solidFill>
                          <a:effectLst/>
                          <a:latin typeface="Arial" pitchFamily="34" charset="0"/>
                          <a:ea typeface="Calibri"/>
                          <a:cs typeface="Arial" pitchFamily="34" charset="0"/>
                        </a:rPr>
                        <a:t> (40 </a:t>
                      </a:r>
                      <a:r>
                        <a:rPr lang="en-US" sz="1600" b="0" dirty="0" err="1" smtClean="0">
                          <a:solidFill>
                            <a:srgbClr val="FF0000"/>
                          </a:solidFill>
                          <a:effectLst/>
                          <a:latin typeface="Arial" pitchFamily="34" charset="0"/>
                          <a:ea typeface="Calibri"/>
                          <a:cs typeface="Arial" pitchFamily="34" charset="0"/>
                        </a:rPr>
                        <a:t>điểm</a:t>
                      </a:r>
                      <a:r>
                        <a:rPr lang="en-US" sz="1600" b="0" dirty="0" smtClean="0">
                          <a:solidFill>
                            <a:srgbClr val="FF0000"/>
                          </a:solidFill>
                          <a:effectLst/>
                          <a:latin typeface="Arial" pitchFamily="34" charset="0"/>
                          <a:ea typeface="Calibri"/>
                          <a:cs typeface="Arial" pitchFamily="34" charset="0"/>
                        </a:rPr>
                        <a:t>)</a:t>
                      </a:r>
                      <a:endParaRPr lang="en-US" sz="1600" b="0" dirty="0">
                        <a:solidFill>
                          <a:srgbClr val="FF0000"/>
                        </a:solidFill>
                        <a:effectLst/>
                        <a:latin typeface="Arial" pitchFamily="34" charset="0"/>
                        <a:ea typeface="Calibri"/>
                        <a:cs typeface="Arial" pitchFamily="34" charset="0"/>
                      </a:endParaRPr>
                    </a:p>
                  </a:txBody>
                  <a:tcPr marL="25522" marR="25522" marT="0" marB="0">
                    <a:solidFill>
                      <a:srgbClr val="FFFF00"/>
                    </a:solidFill>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5: </a:t>
                      </a:r>
                      <a:r>
                        <a:rPr lang="en-US" sz="1600" kern="1200" dirty="0" smtClean="0">
                          <a:solidFill>
                            <a:schemeClr val="dk1"/>
                          </a:solidFill>
                          <a:effectLst/>
                          <a:latin typeface="Arial" pitchFamily="34" charset="0"/>
                          <a:ea typeface="+mn-ea"/>
                          <a:cs typeface="Arial" pitchFamily="34" charset="0"/>
                        </a:rPr>
                        <a:t>SD </a:t>
                      </a:r>
                      <a:r>
                        <a:rPr lang="en-US" sz="1600" kern="1200" dirty="0" err="1" smtClean="0">
                          <a:solidFill>
                            <a:schemeClr val="dk1"/>
                          </a:solidFill>
                          <a:effectLst/>
                          <a:latin typeface="Arial" pitchFamily="34" charset="0"/>
                          <a:ea typeface="+mn-ea"/>
                          <a:cs typeface="Arial" pitchFamily="34" charset="0"/>
                        </a:rPr>
                        <a:t>được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một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hoặc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nhiều</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thiết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bị</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như</a:t>
                      </a:r>
                      <a:r>
                        <a:rPr lang="en-US" sz="1600" kern="1200" dirty="0" smtClean="0">
                          <a:solidFill>
                            <a:schemeClr val="dk1"/>
                          </a:solidFill>
                          <a:effectLst/>
                          <a:latin typeface="Arial" pitchFamily="34" charset="0"/>
                          <a:ea typeface="+mn-ea"/>
                          <a:cs typeface="Arial" pitchFamily="34" charset="0"/>
                        </a:rPr>
                        <a:t>: CNTT, ĐTTM, </a:t>
                      </a:r>
                      <a:r>
                        <a:rPr lang="en-US" sz="1600" kern="1200" dirty="0" err="1" smtClean="0">
                          <a:solidFill>
                            <a:schemeClr val="dk1"/>
                          </a:solidFill>
                          <a:effectLst/>
                          <a:latin typeface="Arial" pitchFamily="34" charset="0"/>
                          <a:ea typeface="+mn-ea"/>
                          <a:cs typeface="Arial" pitchFamily="34" charset="0"/>
                        </a:rPr>
                        <a:t>để</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làm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tốt</a:t>
                      </a:r>
                      <a:r>
                        <a:rPr lang="en-US" sz="1600" kern="1200" dirty="0" smtClean="0">
                          <a:solidFill>
                            <a:schemeClr val="dk1"/>
                          </a:solidFill>
                          <a:effectLst/>
                          <a:latin typeface="Arial" pitchFamily="34" charset="0"/>
                          <a:ea typeface="+mn-ea"/>
                          <a:cs typeface="Arial" pitchFamily="34" charset="0"/>
                        </a:rPr>
                        <a:t> SXKD. TMĐT </a:t>
                      </a:r>
                      <a:r>
                        <a:rPr lang="en-US" sz="1600" kern="1200" dirty="0" err="1" smtClean="0">
                          <a:solidFill>
                            <a:schemeClr val="dk1"/>
                          </a:solidFill>
                          <a:effectLst/>
                          <a:latin typeface="Arial" pitchFamily="34" charset="0"/>
                          <a:ea typeface="+mn-ea"/>
                          <a:cs typeface="Arial" pitchFamily="34" charset="0"/>
                        </a:rPr>
                        <a:t>kết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nối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với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đồng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nghiệp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để</a:t>
                      </a:r>
                      <a:r>
                        <a:rPr lang="en-US" sz="1600" kern="1200" dirty="0" smtClean="0">
                          <a:solidFill>
                            <a:schemeClr val="dk1"/>
                          </a:solidFill>
                          <a:effectLst/>
                          <a:latin typeface="Arial" pitchFamily="34" charset="0"/>
                          <a:ea typeface="+mn-ea"/>
                          <a:cs typeface="Arial" pitchFamily="34" charset="0"/>
                        </a:rPr>
                        <a:t> chia </a:t>
                      </a:r>
                      <a:r>
                        <a:rPr lang="en-US" sz="1600" kern="1200" dirty="0" err="1" smtClean="0">
                          <a:solidFill>
                            <a:schemeClr val="dk1"/>
                          </a:solidFill>
                          <a:effectLst/>
                          <a:latin typeface="Arial" pitchFamily="34" charset="0"/>
                          <a:ea typeface="+mn-ea"/>
                          <a:cs typeface="Arial" pitchFamily="34" charset="0"/>
                        </a:rPr>
                        <a:t>sẻ</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kinh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nghiệm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cập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nhật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thông</a:t>
                      </a:r>
                      <a:r>
                        <a:rPr lang="en-US" sz="1600" kern="1200" dirty="0" smtClean="0">
                          <a:solidFill>
                            <a:schemeClr val="dk1"/>
                          </a:solidFill>
                          <a:effectLst/>
                          <a:latin typeface="Arial" pitchFamily="34" charset="0"/>
                          <a:ea typeface="+mn-ea"/>
                          <a:cs typeface="Arial" pitchFamily="34" charset="0"/>
                        </a:rPr>
                        <a:t> tin, </a:t>
                      </a:r>
                      <a:r>
                        <a:rPr lang="en-US" sz="1600" kern="1200" dirty="0" err="1" smtClean="0">
                          <a:solidFill>
                            <a:schemeClr val="dk1"/>
                          </a:solidFill>
                          <a:effectLst/>
                          <a:latin typeface="Arial" pitchFamily="34" charset="0"/>
                          <a:ea typeface="+mn-ea"/>
                          <a:cs typeface="Arial" pitchFamily="34" charset="0"/>
                        </a:rPr>
                        <a:t>kiến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thức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các</a:t>
                      </a:r>
                      <a:r>
                        <a:rPr lang="en-US" sz="1600" kern="1200" dirty="0" smtClean="0">
                          <a:solidFill>
                            <a:schemeClr val="dk1"/>
                          </a:solidFill>
                          <a:effectLst/>
                          <a:latin typeface="Arial" pitchFamily="34" charset="0"/>
                          <a:ea typeface="+mn-ea"/>
                          <a:cs typeface="Arial" pitchFamily="34" charset="0"/>
                        </a:rPr>
                        <a:t> DV </a:t>
                      </a:r>
                      <a:r>
                        <a:rPr lang="en-US" sz="1600" kern="1200" dirty="0" err="1" smtClean="0">
                          <a:solidFill>
                            <a:schemeClr val="dk1"/>
                          </a:solidFill>
                          <a:effectLst/>
                          <a:latin typeface="Arial" pitchFamily="34" charset="0"/>
                          <a:ea typeface="+mn-ea"/>
                          <a:cs typeface="Arial" pitchFamily="34" charset="0"/>
                        </a:rPr>
                        <a:t>công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trực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tuyến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Không</a:t>
                      </a:r>
                      <a:r>
                        <a:rPr lang="en-US" sz="1600" kern="1200" dirty="0" smtClean="0">
                          <a:solidFill>
                            <a:schemeClr val="dk1"/>
                          </a:solidFill>
                          <a:effectLst/>
                          <a:latin typeface="Arial" pitchFamily="34" charset="0"/>
                          <a:ea typeface="+mn-ea"/>
                          <a:cs typeface="Arial" pitchFamily="34" charset="0"/>
                        </a:rPr>
                        <a:t> VPPL </a:t>
                      </a:r>
                      <a:r>
                        <a:rPr lang="en-US" sz="1600" kern="1200" dirty="0" err="1" smtClean="0">
                          <a:solidFill>
                            <a:schemeClr val="dk1"/>
                          </a:solidFill>
                          <a:effectLst/>
                          <a:latin typeface="Arial" pitchFamily="34" charset="0"/>
                          <a:ea typeface="+mn-ea"/>
                          <a:cs typeface="Arial" pitchFamily="34" charset="0"/>
                        </a:rPr>
                        <a:t>về</a:t>
                      </a:r>
                      <a:r>
                        <a:rPr lang="en-US" sz="1600" kern="1200" dirty="0" smtClean="0">
                          <a:solidFill>
                            <a:schemeClr val="dk1"/>
                          </a:solidFill>
                          <a:effectLst/>
                          <a:latin typeface="Arial" pitchFamily="34" charset="0"/>
                          <a:ea typeface="+mn-ea"/>
                          <a:cs typeface="Arial" pitchFamily="34" charset="0"/>
                        </a:rPr>
                        <a:t> an </a:t>
                      </a:r>
                      <a:r>
                        <a:rPr lang="en-US" sz="1600" kern="1200" dirty="0" err="1" smtClean="0">
                          <a:solidFill>
                            <a:schemeClr val="dk1"/>
                          </a:solidFill>
                          <a:effectLst/>
                          <a:latin typeface="Arial" pitchFamily="34" charset="0"/>
                          <a:ea typeface="+mn-ea"/>
                          <a:cs typeface="Arial" pitchFamily="34" charset="0"/>
                        </a:rPr>
                        <a:t>ninh</a:t>
                      </a:r>
                      <a:r>
                        <a:rPr lang="en-US" sz="1600" kern="1200" dirty="0" smtClean="0">
                          <a:solidFill>
                            <a:schemeClr val="dk1"/>
                          </a:solidFill>
                          <a:effectLst/>
                          <a:latin typeface="Arial" pitchFamily="34" charset="0"/>
                          <a:ea typeface="+mn-ea"/>
                          <a:cs typeface="Arial" pitchFamily="34" charset="0"/>
                        </a:rPr>
                        <a:t>, an </a:t>
                      </a:r>
                      <a:r>
                        <a:rPr lang="en-US" sz="1600" kern="1200" dirty="0" err="1" smtClean="0">
                          <a:solidFill>
                            <a:schemeClr val="dk1"/>
                          </a:solidFill>
                          <a:effectLst/>
                          <a:latin typeface="Arial" pitchFamily="34" charset="0"/>
                          <a:ea typeface="+mn-ea"/>
                          <a:cs typeface="Arial" pitchFamily="34" charset="0"/>
                        </a:rPr>
                        <a:t>toàn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khi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mạng</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66FFFF"/>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646466">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6: </a:t>
                      </a:r>
                      <a:r>
                        <a:rPr lang="en-US" sz="1600" kern="1200" dirty="0" err="1" smtClean="0">
                          <a:solidFill>
                            <a:schemeClr val="dk1"/>
                          </a:solidFill>
                          <a:effectLst/>
                          <a:latin typeface="Arial" pitchFamily="34" charset="0"/>
                          <a:ea typeface="+mn-ea"/>
                          <a:cs typeface="Arial" pitchFamily="34" charset="0"/>
                        </a:rPr>
                        <a:t>Sử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được</a:t>
                      </a:r>
                      <a:r>
                        <a:rPr lang="en-US" sz="1600" kern="1200" dirty="0" smtClean="0">
                          <a:solidFill>
                            <a:schemeClr val="dk1"/>
                          </a:solidFill>
                          <a:effectLst/>
                          <a:latin typeface="Arial" pitchFamily="34" charset="0"/>
                          <a:ea typeface="+mn-ea"/>
                          <a:cs typeface="Arial" pitchFamily="34" charset="0"/>
                        </a:rPr>
                        <a:t> NN </a:t>
                      </a:r>
                      <a:r>
                        <a:rPr lang="en-US" sz="1600" kern="1200" dirty="0" err="1" smtClean="0">
                          <a:solidFill>
                            <a:schemeClr val="dk1"/>
                          </a:solidFill>
                          <a:effectLst/>
                          <a:latin typeface="Arial" pitchFamily="34" charset="0"/>
                          <a:ea typeface="+mn-ea"/>
                          <a:cs typeface="Arial" pitchFamily="34" charset="0"/>
                        </a:rPr>
                        <a:t>để</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hiểu</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hướng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dẫn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khi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sản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phẩm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gia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chăn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nuôi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trồng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trọt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thiết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bị</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sản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xuất</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FFC000"/>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538722">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7</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Có</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đổi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mới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sáng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tạo</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trong</a:t>
                      </a:r>
                      <a:r>
                        <a:rPr lang="en-US" sz="1600" kern="1200" dirty="0" smtClean="0">
                          <a:solidFill>
                            <a:schemeClr val="dk1"/>
                          </a:solidFill>
                          <a:effectLst/>
                          <a:latin typeface="Arial" pitchFamily="34" charset="0"/>
                          <a:ea typeface="+mn-ea"/>
                          <a:cs typeface="Arial" pitchFamily="34" charset="0"/>
                        </a:rPr>
                        <a:t> SX, KD; </a:t>
                      </a:r>
                      <a:r>
                        <a:rPr lang="en-US" sz="1600" kern="1200" dirty="0" err="1" smtClean="0">
                          <a:solidFill>
                            <a:schemeClr val="dk1"/>
                          </a:solidFill>
                          <a:effectLst/>
                          <a:latin typeface="Arial" pitchFamily="34" charset="0"/>
                          <a:ea typeface="+mn-ea"/>
                          <a:cs typeface="Arial" pitchFamily="34" charset="0"/>
                        </a:rPr>
                        <a:t>cải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tiến</a:t>
                      </a:r>
                      <a:r>
                        <a:rPr lang="en-US" sz="1600" kern="1200" dirty="0" smtClean="0">
                          <a:solidFill>
                            <a:schemeClr val="dk1"/>
                          </a:solidFill>
                          <a:effectLst/>
                          <a:latin typeface="Arial" pitchFamily="34" charset="0"/>
                          <a:ea typeface="+mn-ea"/>
                          <a:cs typeface="Arial" pitchFamily="34" charset="0"/>
                        </a:rPr>
                        <a:t> KT, </a:t>
                      </a:r>
                      <a:r>
                        <a:rPr lang="en-US" sz="1600" kern="1200" dirty="0" err="1" smtClean="0">
                          <a:solidFill>
                            <a:schemeClr val="dk1"/>
                          </a:solidFill>
                          <a:effectLst/>
                          <a:latin typeface="Arial" pitchFamily="34" charset="0"/>
                          <a:ea typeface="+mn-ea"/>
                          <a:cs typeface="Arial" pitchFamily="34" charset="0"/>
                        </a:rPr>
                        <a:t>nâng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cao</a:t>
                      </a:r>
                      <a:r>
                        <a:rPr lang="en-US" sz="1600" kern="1200" dirty="0" smtClean="0">
                          <a:solidFill>
                            <a:schemeClr val="dk1"/>
                          </a:solidFill>
                          <a:effectLst/>
                          <a:latin typeface="Arial" pitchFamily="34" charset="0"/>
                          <a:ea typeface="+mn-ea"/>
                          <a:cs typeface="Arial" pitchFamily="34" charset="0"/>
                        </a:rPr>
                        <a:t> NSLĐ; </a:t>
                      </a:r>
                      <a:r>
                        <a:rPr lang="en-US" sz="1600" kern="1200" dirty="0" err="1" smtClean="0">
                          <a:solidFill>
                            <a:schemeClr val="dk1"/>
                          </a:solidFill>
                          <a:effectLst/>
                          <a:latin typeface="Arial" pitchFamily="34" charset="0"/>
                          <a:ea typeface="+mn-ea"/>
                          <a:cs typeface="Arial" pitchFamily="34" charset="0"/>
                        </a:rPr>
                        <a:t>nâng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cao</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tay</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nghề</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kỹ</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năng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nghề</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nghiệp</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chemeClr val="accent3">
                        <a:lumMod val="20000"/>
                        <a:lumOff val="80000"/>
                      </a:schemeClr>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430977">
                <a:tc vMerge="1">
                  <a:txBody>
                    <a:bodyPr/>
                    <a:lstStyle/>
                    <a:p>
                      <a:endParaRPr lang="en-US"/>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8: </a:t>
                      </a:r>
                      <a:r>
                        <a:rPr lang="pt-BR" sz="1600" kern="1200" dirty="0" smtClean="0">
                          <a:solidFill>
                            <a:schemeClr val="dk1"/>
                          </a:solidFill>
                          <a:effectLst/>
                          <a:latin typeface="Arial" pitchFamily="34" charset="0"/>
                          <a:ea typeface="+mn-ea"/>
                          <a:cs typeface="Arial" pitchFamily="34" charset="0"/>
                        </a:rPr>
                        <a:t>Biết </a:t>
                      </a:r>
                      <a:r>
                        <a:rPr lang="en-US" sz="1600" kern="1200" dirty="0" err="1" smtClean="0">
                          <a:solidFill>
                            <a:schemeClr val="dk1"/>
                          </a:solidFill>
                          <a:effectLst/>
                          <a:latin typeface="Arial" pitchFamily="34" charset="0"/>
                          <a:ea typeface="+mn-ea"/>
                          <a:cs typeface="Arial" pitchFamily="34" charset="0"/>
                        </a:rPr>
                        <a:t>phân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tích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định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ra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những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phương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án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giải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pháp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hợp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lý</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áp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dụng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trong</a:t>
                      </a:r>
                      <a:r>
                        <a:rPr lang="en-US" sz="1600" kern="1200" dirty="0" smtClean="0">
                          <a:solidFill>
                            <a:schemeClr val="dk1"/>
                          </a:solidFill>
                          <a:effectLst/>
                          <a:latin typeface="Arial" pitchFamily="34" charset="0"/>
                          <a:ea typeface="+mn-ea"/>
                          <a:cs typeface="Arial" pitchFamily="34" charset="0"/>
                        </a:rPr>
                        <a:t> LĐ,</a:t>
                      </a:r>
                      <a:r>
                        <a:rPr lang="en-US" sz="1600" kern="1200" baseline="0" dirty="0" smtClean="0">
                          <a:solidFill>
                            <a:schemeClr val="dk1"/>
                          </a:solidFill>
                          <a:effectLst/>
                          <a:latin typeface="Arial" pitchFamily="34" charset="0"/>
                          <a:ea typeface="+mn-ea"/>
                          <a:cs typeface="Arial" pitchFamily="34" charset="0"/>
                        </a:rPr>
                        <a:t> SX, KD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hoạt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xã</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hội</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66FFFF"/>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538722">
                <a:tc rowSpan="2">
                  <a:txBody>
                    <a:bodyPr/>
                    <a:lstStyle/>
                    <a:p>
                      <a:pPr algn="just">
                        <a:lnSpc>
                          <a:spcPts val="1600"/>
                        </a:lnSpc>
                        <a:spcAft>
                          <a:spcPts val="0"/>
                        </a:spcAft>
                      </a:pPr>
                      <a:r>
                        <a:rPr lang="pt-BR" sz="1600" b="0" dirty="0" smtClean="0">
                          <a:solidFill>
                            <a:srgbClr val="FF0000"/>
                          </a:solidFill>
                          <a:effectLst/>
                          <a:latin typeface="Arial" pitchFamily="34" charset="0"/>
                          <a:ea typeface="Calibri"/>
                          <a:cs typeface="Arial" pitchFamily="34" charset="0"/>
                        </a:rPr>
                        <a:t>3. Tiêu chí </a:t>
                      </a:r>
                      <a:r>
                        <a:rPr lang="en-US" sz="1600" b="0" dirty="0" err="1" smtClean="0">
                          <a:solidFill>
                            <a:srgbClr val="FF0000"/>
                          </a:solidFill>
                          <a:effectLst/>
                          <a:latin typeface="Arial" pitchFamily="34" charset="0"/>
                          <a:ea typeface="Calibri"/>
                          <a:cs typeface="Arial" pitchFamily="34" charset="0"/>
                        </a:rPr>
                        <a:t>Năng</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lực</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XDvà</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thực</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hiện</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các</a:t>
                      </a:r>
                      <a:r>
                        <a:rPr lang="en-US" sz="1600" b="0" dirty="0" smtClean="0">
                          <a:solidFill>
                            <a:srgbClr val="FF0000"/>
                          </a:solidFill>
                          <a:effectLst/>
                          <a:latin typeface="Arial" pitchFamily="34" charset="0"/>
                          <a:ea typeface="Calibri"/>
                          <a:cs typeface="Arial" pitchFamily="34" charset="0"/>
                        </a:rPr>
                        <a:t> </a:t>
                      </a:r>
                      <a:r>
                        <a:rPr lang="en-US" sz="1600" b="0" dirty="0" err="1" smtClean="0">
                          <a:solidFill>
                            <a:srgbClr val="FF0000"/>
                          </a:solidFill>
                          <a:effectLst/>
                          <a:latin typeface="Arial" pitchFamily="34" charset="0"/>
                          <a:ea typeface="Calibri"/>
                          <a:cs typeface="Arial" pitchFamily="34" charset="0"/>
                        </a:rPr>
                        <a:t>mối</a:t>
                      </a:r>
                      <a:r>
                        <a:rPr lang="en-US" sz="1600" b="0" dirty="0" smtClean="0">
                          <a:solidFill>
                            <a:srgbClr val="FF0000"/>
                          </a:solidFill>
                          <a:effectLst/>
                          <a:latin typeface="Arial" pitchFamily="34" charset="0"/>
                          <a:ea typeface="Calibri"/>
                          <a:cs typeface="Arial" pitchFamily="34" charset="0"/>
                        </a:rPr>
                        <a:t> QHXH</a:t>
                      </a:r>
                      <a:r>
                        <a:rPr lang="en-US" sz="1600" b="0" baseline="0" dirty="0" smtClean="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(20 </a:t>
                      </a:r>
                      <a:r>
                        <a:rPr lang="en-US" sz="1600" b="0" dirty="0" err="1" smtClean="0">
                          <a:solidFill>
                            <a:srgbClr val="FF0000"/>
                          </a:solidFill>
                          <a:effectLst/>
                          <a:latin typeface="Arial" pitchFamily="34" charset="0"/>
                          <a:ea typeface="Calibri"/>
                          <a:cs typeface="Arial" pitchFamily="34" charset="0"/>
                        </a:rPr>
                        <a:t>điểm</a:t>
                      </a:r>
                      <a:r>
                        <a:rPr lang="en-US" sz="1600" b="0" dirty="0" smtClean="0">
                          <a:solidFill>
                            <a:srgbClr val="FF0000"/>
                          </a:solidFill>
                          <a:effectLst/>
                          <a:latin typeface="Arial" pitchFamily="34" charset="0"/>
                          <a:ea typeface="Calibri"/>
                          <a:cs typeface="Arial" pitchFamily="34" charset="0"/>
                        </a:rPr>
                        <a:t>)</a:t>
                      </a:r>
                      <a:endParaRPr lang="en-US" sz="1600" b="0" dirty="0">
                        <a:solidFill>
                          <a:srgbClr val="FF0000"/>
                        </a:solidFill>
                        <a:effectLst/>
                        <a:latin typeface="Arial" pitchFamily="34" charset="0"/>
                        <a:ea typeface="Calibri"/>
                        <a:cs typeface="Arial" pitchFamily="34" charset="0"/>
                      </a:endParaRPr>
                    </a:p>
                  </a:txBody>
                  <a:tcPr marL="25522" marR="25522" marT="0" marB="0">
                    <a:solidFill>
                      <a:srgbClr val="FFFF00"/>
                    </a:solidFill>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9</a:t>
                      </a:r>
                      <a:r>
                        <a:rPr lang="en-US" sz="1600" kern="1200" dirty="0" smtClean="0">
                          <a:solidFill>
                            <a:schemeClr val="dk1"/>
                          </a:solidFill>
                          <a:effectLst/>
                          <a:latin typeface="Arial" pitchFamily="34" charset="0"/>
                          <a:ea typeface="+mn-ea"/>
                          <a:cs typeface="Arial" pitchFamily="34" charset="0"/>
                        </a:rPr>
                        <a:t>: XD </a:t>
                      </a:r>
                      <a:r>
                        <a:rPr lang="en-US" sz="1600" kern="1200" dirty="0" err="1" smtClean="0">
                          <a:solidFill>
                            <a:schemeClr val="dk1"/>
                          </a:solidFill>
                          <a:effectLst/>
                          <a:latin typeface="Arial" pitchFamily="34" charset="0"/>
                          <a:ea typeface="+mn-ea"/>
                          <a:cs typeface="Arial" pitchFamily="34" charset="0"/>
                        </a:rPr>
                        <a:t>mối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gắn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kết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với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dân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nơi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sinh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sống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Có</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trách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nhiệm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với</a:t>
                      </a:r>
                      <a:r>
                        <a:rPr lang="en-US" sz="1600" kern="1200" dirty="0" smtClean="0">
                          <a:solidFill>
                            <a:schemeClr val="dk1"/>
                          </a:solidFill>
                          <a:effectLst/>
                          <a:latin typeface="Arial" pitchFamily="34" charset="0"/>
                          <a:ea typeface="+mn-ea"/>
                          <a:cs typeface="Arial" pitchFamily="34" charset="0"/>
                        </a:rPr>
                        <a:t> GĐ,</a:t>
                      </a:r>
                      <a:r>
                        <a:rPr lang="en-US" sz="1600" kern="1200" baseline="0" dirty="0" smtClean="0">
                          <a:solidFill>
                            <a:schemeClr val="dk1"/>
                          </a:solidFill>
                          <a:effectLst/>
                          <a:latin typeface="Arial" pitchFamily="34" charset="0"/>
                          <a:ea typeface="+mn-ea"/>
                          <a:cs typeface="Arial" pitchFamily="34" charset="0"/>
                        </a:rPr>
                        <a:t> ĐV</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đồng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Tuân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thủ</a:t>
                      </a:r>
                      <a:r>
                        <a:rPr lang="en-US" sz="1600" kern="1200" dirty="0" smtClean="0">
                          <a:solidFill>
                            <a:schemeClr val="dk1"/>
                          </a:solidFill>
                          <a:effectLst/>
                          <a:latin typeface="Arial" pitchFamily="34" charset="0"/>
                          <a:ea typeface="+mn-ea"/>
                          <a:cs typeface="Arial" pitchFamily="34" charset="0"/>
                        </a:rPr>
                        <a:t> PL. </a:t>
                      </a:r>
                      <a:r>
                        <a:rPr lang="en-US" sz="1600" kern="1200" dirty="0" err="1" smtClean="0">
                          <a:solidFill>
                            <a:schemeClr val="dk1"/>
                          </a:solidFill>
                          <a:effectLst/>
                          <a:latin typeface="Arial" pitchFamily="34" charset="0"/>
                          <a:ea typeface="+mn-ea"/>
                          <a:cs typeface="Arial" pitchFamily="34" charset="0"/>
                        </a:rPr>
                        <a:t>Ứng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xử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có</a:t>
                      </a:r>
                      <a:r>
                        <a:rPr lang="en-US" sz="1600" kern="1200" dirty="0" smtClean="0">
                          <a:solidFill>
                            <a:schemeClr val="dk1"/>
                          </a:solidFill>
                          <a:effectLst/>
                          <a:latin typeface="Arial" pitchFamily="34" charset="0"/>
                          <a:ea typeface="+mn-ea"/>
                          <a:cs typeface="Arial" pitchFamily="34" charset="0"/>
                        </a:rPr>
                        <a:t> VH, </a:t>
                      </a:r>
                      <a:r>
                        <a:rPr lang="en-US" sz="1600" kern="1200" dirty="0" err="1" smtClean="0">
                          <a:solidFill>
                            <a:schemeClr val="dk1"/>
                          </a:solidFill>
                          <a:effectLst/>
                          <a:latin typeface="Arial" pitchFamily="34" charset="0"/>
                          <a:ea typeface="+mn-ea"/>
                          <a:cs typeface="Arial" pitchFamily="34" charset="0"/>
                        </a:rPr>
                        <a:t>văn</a:t>
                      </a:r>
                      <a:r>
                        <a:rPr lang="en-US" sz="1600" kern="1200" dirty="0" smtClean="0">
                          <a:solidFill>
                            <a:schemeClr val="dk1"/>
                          </a:solidFill>
                          <a:effectLst/>
                          <a:latin typeface="Arial" pitchFamily="34" charset="0"/>
                          <a:ea typeface="+mn-ea"/>
                          <a:cs typeface="Arial" pitchFamily="34" charset="0"/>
                        </a:rPr>
                        <a:t> minh. </a:t>
                      </a:r>
                      <a:r>
                        <a:rPr lang="en-US" sz="1600" kern="1200" dirty="0" err="1" smtClean="0">
                          <a:solidFill>
                            <a:schemeClr val="dk1"/>
                          </a:solidFill>
                          <a:effectLst/>
                          <a:latin typeface="Arial" pitchFamily="34" charset="0"/>
                          <a:ea typeface="+mn-ea"/>
                          <a:cs typeface="Arial" pitchFamily="34" charset="0"/>
                        </a:rPr>
                        <a:t>Tích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cực</a:t>
                      </a:r>
                      <a:r>
                        <a:rPr lang="en-US" sz="1600" kern="1200" dirty="0" smtClean="0">
                          <a:solidFill>
                            <a:schemeClr val="dk1"/>
                          </a:solidFill>
                          <a:effectLst/>
                          <a:latin typeface="Arial" pitchFamily="34" charset="0"/>
                          <a:ea typeface="+mn-ea"/>
                          <a:cs typeface="Arial" pitchFamily="34" charset="0"/>
                        </a:rPr>
                        <a:t> XD </a:t>
                      </a:r>
                      <a:r>
                        <a:rPr lang="en-US" sz="1600" kern="1200" dirty="0" err="1" smtClean="0">
                          <a:solidFill>
                            <a:schemeClr val="dk1"/>
                          </a:solidFill>
                          <a:effectLst/>
                          <a:latin typeface="Arial" pitchFamily="34" charset="0"/>
                          <a:ea typeface="+mn-ea"/>
                          <a:cs typeface="Arial" pitchFamily="34" charset="0"/>
                        </a:rPr>
                        <a:t>tập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thể</a:t>
                      </a:r>
                      <a:r>
                        <a:rPr lang="en-US" sz="1600" kern="1200" dirty="0" smtClean="0">
                          <a:solidFill>
                            <a:schemeClr val="dk1"/>
                          </a:solidFill>
                          <a:effectLst/>
                          <a:latin typeface="Arial" pitchFamily="34" charset="0"/>
                          <a:ea typeface="+mn-ea"/>
                          <a:cs typeface="Arial" pitchFamily="34" charset="0"/>
                        </a:rPr>
                        <a:t>, CQ </a:t>
                      </a:r>
                      <a:r>
                        <a:rPr lang="en-US" sz="1600" kern="1200" dirty="0" err="1" smtClean="0">
                          <a:solidFill>
                            <a:schemeClr val="dk1"/>
                          </a:solidFill>
                          <a:effectLst/>
                          <a:latin typeface="Arial" pitchFamily="34" charset="0"/>
                          <a:ea typeface="+mn-ea"/>
                          <a:cs typeface="Arial" pitchFamily="34" charset="0"/>
                        </a:rPr>
                        <a:t>đạt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danh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hiệu</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Đơn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vị</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học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tập</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5522" marR="25522" marT="0" marB="0">
                    <a:solidFill>
                      <a:srgbClr val="FFC000"/>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538722">
                <a:tc vMerge="1">
                  <a:txBody>
                    <a:bodyPr/>
                    <a:lstStyle/>
                    <a:p>
                      <a:endParaRPr lang="en-US" dirty="0"/>
                    </a:p>
                  </a:txBody>
                  <a:tcPr/>
                </a:tc>
                <a:tc>
                  <a:txBody>
                    <a:bodyPr/>
                    <a:lstStyle/>
                    <a:p>
                      <a:pPr algn="l">
                        <a:spcAft>
                          <a:spcPts val="800"/>
                        </a:spcAft>
                      </a:pPr>
                      <a:r>
                        <a:rPr lang="en-US" sz="1600" i="1" kern="1200" dirty="0" err="1" smtClean="0">
                          <a:solidFill>
                            <a:srgbClr val="FF0000"/>
                          </a:solidFill>
                          <a:effectLst/>
                          <a:latin typeface="Arial" pitchFamily="34" charset="0"/>
                          <a:ea typeface="+mn-ea"/>
                          <a:cs typeface="Arial" pitchFamily="34" charset="0"/>
                        </a:rPr>
                        <a:t>Chỉ</a:t>
                      </a:r>
                      <a:r>
                        <a:rPr lang="en-US" sz="1600" i="1" kern="1200" dirty="0" smtClean="0">
                          <a:solidFill>
                            <a:srgbClr val="FF0000"/>
                          </a:solidFill>
                          <a:effectLst/>
                          <a:latin typeface="Arial" pitchFamily="34" charset="0"/>
                          <a:ea typeface="+mn-ea"/>
                          <a:cs typeface="Arial" pitchFamily="34" charset="0"/>
                        </a:rPr>
                        <a:t> </a:t>
                      </a:r>
                      <a:r>
                        <a:rPr lang="en-US" sz="1600" i="1" kern="1200" dirty="0" err="1" smtClean="0">
                          <a:solidFill>
                            <a:srgbClr val="FF0000"/>
                          </a:solidFill>
                          <a:effectLst/>
                          <a:latin typeface="Arial" pitchFamily="34" charset="0"/>
                          <a:ea typeface="+mn-ea"/>
                          <a:cs typeface="Arial" pitchFamily="34" charset="0"/>
                        </a:rPr>
                        <a:t>tiêu</a:t>
                      </a:r>
                      <a:r>
                        <a:rPr lang="en-US" sz="1600" i="1" kern="1200" dirty="0" smtClean="0">
                          <a:solidFill>
                            <a:srgbClr val="FF0000"/>
                          </a:solidFill>
                          <a:effectLst/>
                          <a:latin typeface="Arial" pitchFamily="34" charset="0"/>
                          <a:ea typeface="+mn-ea"/>
                          <a:cs typeface="Arial" pitchFamily="34" charset="0"/>
                        </a:rPr>
                        <a:t> 10: </a:t>
                      </a:r>
                      <a:r>
                        <a:rPr lang="en-US" sz="1600" kern="1200" dirty="0" err="1" smtClean="0">
                          <a:solidFill>
                            <a:schemeClr val="dk1"/>
                          </a:solidFill>
                          <a:effectLst/>
                          <a:latin typeface="Arial" pitchFamily="34" charset="0"/>
                          <a:ea typeface="+mn-ea"/>
                          <a:cs typeface="Arial" pitchFamily="34" charset="0"/>
                        </a:rPr>
                        <a:t>Hợp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tác</a:t>
                      </a:r>
                      <a:r>
                        <a:rPr lang="en-US" sz="1600" kern="1200" dirty="0" smtClean="0">
                          <a:solidFill>
                            <a:schemeClr val="dk1"/>
                          </a:solidFill>
                          <a:effectLst/>
                          <a:latin typeface="Arial" pitchFamily="34" charset="0"/>
                          <a:ea typeface="+mn-ea"/>
                          <a:cs typeface="Arial" pitchFamily="34" charset="0"/>
                        </a:rPr>
                        <a:t>, chia </a:t>
                      </a:r>
                      <a:r>
                        <a:rPr lang="en-US" sz="1600" kern="1200" dirty="0" err="1" smtClean="0">
                          <a:solidFill>
                            <a:schemeClr val="dk1"/>
                          </a:solidFill>
                          <a:effectLst/>
                          <a:latin typeface="Arial" pitchFamily="34" charset="0"/>
                          <a:ea typeface="+mn-ea"/>
                          <a:cs typeface="Arial" pitchFamily="34" charset="0"/>
                        </a:rPr>
                        <a:t>sẻ</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trong</a:t>
                      </a:r>
                      <a:r>
                        <a:rPr lang="en-US" sz="1600" kern="1200" dirty="0" smtClean="0">
                          <a:solidFill>
                            <a:schemeClr val="dk1"/>
                          </a:solidFill>
                          <a:effectLst/>
                          <a:latin typeface="Arial" pitchFamily="34" charset="0"/>
                          <a:ea typeface="+mn-ea"/>
                          <a:cs typeface="Arial" pitchFamily="34" charset="0"/>
                        </a:rPr>
                        <a:t> LĐ,</a:t>
                      </a:r>
                      <a:r>
                        <a:rPr lang="en-US" sz="1600" kern="1200" baseline="0" dirty="0" smtClean="0">
                          <a:solidFill>
                            <a:schemeClr val="dk1"/>
                          </a:solidFill>
                          <a:effectLst/>
                          <a:latin typeface="Arial" pitchFamily="34" charset="0"/>
                          <a:ea typeface="+mn-ea"/>
                          <a:cs typeface="Arial" pitchFamily="34" charset="0"/>
                        </a:rPr>
                        <a:t> HĐXH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Tôn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trọng</a:t>
                      </a:r>
                      <a:r>
                        <a:rPr lang="en-US" sz="1600" kern="1200" dirty="0" smtClean="0">
                          <a:solidFill>
                            <a:schemeClr val="dk1"/>
                          </a:solidFill>
                          <a:effectLst/>
                          <a:latin typeface="Arial" pitchFamily="34" charset="0"/>
                          <a:ea typeface="+mn-ea"/>
                          <a:cs typeface="Arial" pitchFamily="34" charset="0"/>
                        </a:rPr>
                        <a:t> BĐG, </a:t>
                      </a:r>
                      <a:r>
                        <a:rPr lang="en-US" sz="1600" kern="1200" dirty="0" err="1" smtClean="0">
                          <a:solidFill>
                            <a:schemeClr val="dk1"/>
                          </a:solidFill>
                          <a:effectLst/>
                          <a:latin typeface="Arial" pitchFamily="34" charset="0"/>
                          <a:ea typeface="+mn-ea"/>
                          <a:cs typeface="Arial" pitchFamily="34" charset="0"/>
                        </a:rPr>
                        <a:t>sự</a:t>
                      </a:r>
                      <a:r>
                        <a:rPr lang="en-US" sz="1600" kern="1200" dirty="0" smtClean="0">
                          <a:solidFill>
                            <a:schemeClr val="dk1"/>
                          </a:solidFill>
                          <a:effectLst/>
                          <a:latin typeface="Arial" pitchFamily="34" charset="0"/>
                          <a:ea typeface="+mn-ea"/>
                          <a:cs typeface="Arial" pitchFamily="34" charset="0"/>
                        </a:rPr>
                        <a:t> ĐDVH</a:t>
                      </a:r>
                      <a:r>
                        <a:rPr lang="en-US" sz="1600" kern="1200" baseline="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ngôn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ngữ</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Ứng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xử</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đúng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mực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trong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giao</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tiếp</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có</a:t>
                      </a:r>
                      <a:r>
                        <a:rPr lang="en-US" sz="1600" kern="1200" dirty="0" smtClean="0">
                          <a:solidFill>
                            <a:schemeClr val="dk1"/>
                          </a:solidFill>
                          <a:effectLst/>
                          <a:latin typeface="Arial" pitchFamily="34" charset="0"/>
                          <a:ea typeface="+mn-ea"/>
                          <a:cs typeface="Arial" pitchFamily="34" charset="0"/>
                        </a:rPr>
                        <a:t> ý </a:t>
                      </a:r>
                      <a:r>
                        <a:rPr lang="en-US" sz="1600" kern="1200" dirty="0" err="1" smtClean="0">
                          <a:solidFill>
                            <a:schemeClr val="dk1"/>
                          </a:solidFill>
                          <a:effectLst/>
                          <a:latin typeface="Arial" pitchFamily="34" charset="0"/>
                          <a:ea typeface="+mn-ea"/>
                          <a:cs typeface="Arial" pitchFamily="34" charset="0"/>
                        </a:rPr>
                        <a:t>thức</a:t>
                      </a:r>
                      <a:r>
                        <a:rPr lang="en-US" sz="1600" kern="1200" dirty="0" smtClean="0">
                          <a:solidFill>
                            <a:schemeClr val="dk1"/>
                          </a:solidFill>
                          <a:effectLst/>
                          <a:latin typeface="Arial" pitchFamily="34" charset="0"/>
                          <a:ea typeface="+mn-ea"/>
                          <a:cs typeface="Arial" pitchFamily="34" charset="0"/>
                        </a:rPr>
                        <a:t> BVMT. </a:t>
                      </a:r>
                      <a:r>
                        <a:rPr lang="en-US" sz="1600" kern="1200" dirty="0" err="1" smtClean="0">
                          <a:solidFill>
                            <a:schemeClr val="dk1"/>
                          </a:solidFill>
                          <a:effectLst/>
                          <a:latin typeface="Arial" pitchFamily="34" charset="0"/>
                          <a:ea typeface="+mn-ea"/>
                          <a:cs typeface="Arial" pitchFamily="34" charset="0"/>
                        </a:rPr>
                        <a:t>Thực</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hiện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và</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vận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động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mọi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người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đoàn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kết</a:t>
                      </a:r>
                      <a:r>
                        <a:rPr lang="en-US" sz="1600" kern="1200" dirty="0" smtClean="0">
                          <a:solidFill>
                            <a:schemeClr val="dk1"/>
                          </a:solidFill>
                          <a:effectLst/>
                          <a:latin typeface="Arial" pitchFamily="34" charset="0"/>
                          <a:ea typeface="+mn-ea"/>
                          <a:cs typeface="Arial" pitchFamily="34" charset="0"/>
                        </a:rPr>
                        <a:t> XDĐSVH,</a:t>
                      </a:r>
                      <a:r>
                        <a:rPr lang="en-US" sz="1600" kern="1200" baseline="0" dirty="0" smtClean="0">
                          <a:solidFill>
                            <a:schemeClr val="dk1"/>
                          </a:solidFill>
                          <a:effectLst/>
                          <a:latin typeface="Arial" pitchFamily="34" charset="0"/>
                          <a:ea typeface="+mn-ea"/>
                          <a:cs typeface="Arial" pitchFamily="34" charset="0"/>
                        </a:rPr>
                        <a:t> </a:t>
                      </a:r>
                      <a:r>
                        <a:rPr lang="en-US" sz="1600" kern="1200" dirty="0" smtClean="0">
                          <a:solidFill>
                            <a:schemeClr val="dk1"/>
                          </a:solidFill>
                          <a:effectLst/>
                          <a:latin typeface="Arial" pitchFamily="34" charset="0"/>
                          <a:ea typeface="+mn-ea"/>
                          <a:cs typeface="Arial" pitchFamily="34" charset="0"/>
                        </a:rPr>
                        <a:t>NTM, ĐTVM</a:t>
                      </a:r>
                      <a:endParaRPr lang="en-US" sz="1600" dirty="0">
                        <a:effectLst/>
                        <a:latin typeface="Arial" pitchFamily="34" charset="0"/>
                        <a:ea typeface="Calibri"/>
                        <a:cs typeface="Arial" pitchFamily="34" charset="0"/>
                      </a:endParaRPr>
                    </a:p>
                  </a:txBody>
                  <a:tcPr marL="25522" marR="25522" marT="0" marB="0">
                    <a:solidFill>
                      <a:srgbClr val="92D050"/>
                    </a:solidFill>
                  </a:tcPr>
                </a:tc>
                <a:tc>
                  <a:txBody>
                    <a:bodyPr/>
                    <a:lstStyle/>
                    <a:p>
                      <a:pPr algn="ctr">
                        <a:spcAft>
                          <a:spcPts val="800"/>
                        </a:spcAft>
                      </a:pPr>
                      <a:r>
                        <a:rPr lang="en-US" sz="1600" dirty="0">
                          <a:effectLst/>
                          <a:latin typeface="Arial" pitchFamily="34" charset="0"/>
                          <a:cs typeface="Arial" pitchFamily="34" charset="0"/>
                        </a:rPr>
                        <a:t>10</a:t>
                      </a:r>
                      <a:endParaRPr lang="en-US" sz="1600" dirty="0">
                        <a:effectLst/>
                        <a:latin typeface="Arial" pitchFamily="34" charset="0"/>
                        <a:ea typeface="Calibri"/>
                        <a:cs typeface="Arial" pitchFamily="34" charset="0"/>
                      </a:endParaRPr>
                    </a:p>
                  </a:txBody>
                  <a:tcPr marL="25522" marR="25522" marT="0" marB="0"/>
                </a:tc>
              </a:tr>
              <a:tr h="215489">
                <a:tc gridSpan="2">
                  <a:txBody>
                    <a:bodyPr/>
                    <a:lstStyle/>
                    <a:p>
                      <a:pPr algn="l">
                        <a:spcAft>
                          <a:spcPts val="800"/>
                        </a:spcAft>
                      </a:pPr>
                      <a:r>
                        <a:rPr lang="en-US" sz="1600" dirty="0" err="1">
                          <a:effectLst/>
                          <a:latin typeface="Arial" pitchFamily="34" charset="0"/>
                          <a:cs typeface="Arial" pitchFamily="34" charset="0"/>
                        </a:rPr>
                        <a:t>Tổng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cộng</a:t>
                      </a:r>
                      <a:endParaRPr lang="en-US" sz="1600" dirty="0">
                        <a:effectLst/>
                        <a:latin typeface="Arial" pitchFamily="34" charset="0"/>
                        <a:ea typeface="Calibri"/>
                        <a:cs typeface="Arial" pitchFamily="34" charset="0"/>
                      </a:endParaRPr>
                    </a:p>
                  </a:txBody>
                  <a:tcPr marL="25522" marR="25522" marT="0" marB="0"/>
                </a:tc>
                <a:tc hMerge="1">
                  <a:txBody>
                    <a:bodyPr/>
                    <a:lstStyle/>
                    <a:p>
                      <a:endParaRPr lang="en-US"/>
                    </a:p>
                  </a:txBody>
                  <a:tcPr/>
                </a:tc>
                <a:tc>
                  <a:txBody>
                    <a:bodyPr/>
                    <a:lstStyle/>
                    <a:p>
                      <a:pPr algn="ctr">
                        <a:spcAft>
                          <a:spcPts val="800"/>
                        </a:spcAft>
                      </a:pPr>
                      <a:r>
                        <a:rPr lang="en-US" sz="1600" dirty="0">
                          <a:effectLst/>
                          <a:latin typeface="Arial" pitchFamily="34" charset="0"/>
                          <a:cs typeface="Arial" pitchFamily="34" charset="0"/>
                        </a:rPr>
                        <a:t>100</a:t>
                      </a:r>
                      <a:endParaRPr lang="en-US" sz="1600" dirty="0">
                        <a:effectLst/>
                        <a:latin typeface="Arial" pitchFamily="34" charset="0"/>
                        <a:ea typeface="Calibri"/>
                        <a:cs typeface="Arial" pitchFamily="34" charset="0"/>
                      </a:endParaRPr>
                    </a:p>
                  </a:txBody>
                  <a:tcPr marL="25522" marR="25522" marT="0" marB="0"/>
                </a:tc>
              </a:tr>
            </a:tbl>
          </a:graphicData>
        </a:graphic>
      </p:graphicFrame>
      <p:sp>
        <p:nvSpPr>
          <p:cNvPr id="5" name="TextBox 4"/>
          <p:cNvSpPr txBox="1"/>
          <p:nvPr/>
        </p:nvSpPr>
        <p:spPr>
          <a:xfrm>
            <a:off x="0" y="120134"/>
            <a:ext cx="8991600" cy="338554"/>
          </a:xfrm>
          <a:prstGeom prst="rect">
            <a:avLst/>
          </a:prstGeom>
          <a:noFill/>
        </p:spPr>
        <p:txBody>
          <a:bodyPr wrap="square" rtlCol="0">
            <a:spAutoFit/>
          </a:bodyPr>
          <a:lstStyle/>
          <a:p>
            <a:pPr algn="ctr"/>
            <a:r>
              <a:rPr lang="vi-VN" sz="1600" b="1" dirty="0">
                <a:solidFill>
                  <a:srgbClr val="FF0000"/>
                </a:solidFill>
              </a:rPr>
              <a:t>TIÊU </a:t>
            </a:r>
            <a:r>
              <a:rPr lang="vi-VN" sz="1600" b="1" dirty="0" smtClean="0">
                <a:solidFill>
                  <a:srgbClr val="FF0000"/>
                </a:solidFill>
              </a:rPr>
              <a:t>CHÍ </a:t>
            </a:r>
            <a:r>
              <a:rPr lang="en-US" sz="1600" b="1" dirty="0" smtClean="0">
                <a:solidFill>
                  <a:srgbClr val="FF0000"/>
                </a:solidFill>
                <a:latin typeface="Arial" pitchFamily="34" charset="0"/>
                <a:cs typeface="Arial" pitchFamily="34" charset="0"/>
              </a:rPr>
              <a:t>ĐÁNH GIÁ </a:t>
            </a:r>
            <a:r>
              <a:rPr lang="pt-BR" sz="1600" b="1" dirty="0" smtClean="0">
                <a:solidFill>
                  <a:srgbClr val="FF0000"/>
                </a:solidFill>
                <a:latin typeface="Arial" pitchFamily="34" charset="0"/>
                <a:cs typeface="Arial" pitchFamily="34" charset="0"/>
              </a:rPr>
              <a:t>DÙNG </a:t>
            </a:r>
            <a:r>
              <a:rPr lang="pt-BR" sz="1600" b="1" dirty="0">
                <a:solidFill>
                  <a:srgbClr val="FF0000"/>
                </a:solidFill>
                <a:latin typeface="Arial" pitchFamily="34" charset="0"/>
                <a:cs typeface="Arial" pitchFamily="34" charset="0"/>
              </a:rPr>
              <a:t>CHO </a:t>
            </a:r>
            <a:r>
              <a:rPr lang="en-US" sz="1600" b="1" dirty="0">
                <a:solidFill>
                  <a:srgbClr val="FF0000"/>
                </a:solidFill>
                <a:latin typeface="Arial" pitchFamily="34" charset="0"/>
                <a:cs typeface="Arial" pitchFamily="34" charset="0"/>
              </a:rPr>
              <a:t>CÁN BỘ CÔNG NHÂN VIÊN, DOANH NHÂN</a:t>
            </a:r>
          </a:p>
        </p:txBody>
      </p:sp>
    </p:spTree>
    <p:extLst>
      <p:ext uri="{BB962C8B-B14F-4D97-AF65-F5344CB8AC3E}">
        <p14:creationId xmlns:p14="http://schemas.microsoft.com/office/powerpoint/2010/main" val="4255823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5266161"/>
              </p:ext>
            </p:extLst>
          </p:nvPr>
        </p:nvGraphicFramePr>
        <p:xfrm>
          <a:off x="152401" y="413267"/>
          <a:ext cx="8812087" cy="6429016"/>
        </p:xfrm>
        <a:graphic>
          <a:graphicData uri="http://schemas.openxmlformats.org/drawingml/2006/table">
            <a:tbl>
              <a:tblPr firstRow="1" firstCol="1" bandRow="1">
                <a:tableStyleId>{5C22544A-7EE6-4342-B048-85BDC9FD1C3A}</a:tableStyleId>
              </a:tblPr>
              <a:tblGrid>
                <a:gridCol w="1163410"/>
                <a:gridCol w="7000605"/>
                <a:gridCol w="648072"/>
              </a:tblGrid>
              <a:tr h="351437">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Tiêu</a:t>
                      </a:r>
                      <a:r>
                        <a:rPr lang="en-US" sz="1600" b="1" dirty="0">
                          <a:solidFill>
                            <a:srgbClr val="0000CC"/>
                          </a:solidFill>
                          <a:effectLst/>
                          <a:latin typeface="Arial" pitchFamily="34" charset="0"/>
                          <a:ea typeface="Calibri"/>
                          <a:cs typeface="Arial" pitchFamily="34" charset="0"/>
                        </a:rPr>
                        <a:t> </a:t>
                      </a:r>
                      <a:r>
                        <a:rPr lang="en-US" sz="1600" b="1" dirty="0" err="1">
                          <a:solidFill>
                            <a:srgbClr val="0000CC"/>
                          </a:solidFill>
                          <a:effectLst/>
                          <a:latin typeface="Arial" pitchFamily="34" charset="0"/>
                          <a:ea typeface="Calibri"/>
                          <a:cs typeface="Arial" pitchFamily="34" charset="0"/>
                        </a:rPr>
                        <a:t>chí</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Chỉ</a:t>
                      </a:r>
                      <a:r>
                        <a:rPr lang="en-US" sz="1600" b="1" dirty="0">
                          <a:solidFill>
                            <a:srgbClr val="0000CC"/>
                          </a:solidFill>
                          <a:effectLst/>
                          <a:latin typeface="Arial" pitchFamily="34" charset="0"/>
                          <a:ea typeface="Calibri"/>
                          <a:cs typeface="Arial" pitchFamily="34" charset="0"/>
                        </a:rPr>
                        <a:t> </a:t>
                      </a:r>
                      <a:r>
                        <a:rPr lang="en-US" sz="1600" b="1" dirty="0" err="1">
                          <a:solidFill>
                            <a:srgbClr val="0000CC"/>
                          </a:solidFill>
                          <a:effectLst/>
                          <a:latin typeface="Arial" pitchFamily="34" charset="0"/>
                          <a:ea typeface="Calibri"/>
                          <a:cs typeface="Arial" pitchFamily="34" charset="0"/>
                        </a:rPr>
                        <a:t>tiêu</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Điểm</a:t>
                      </a:r>
                      <a:r>
                        <a:rPr lang="en-US" sz="1600" b="1" dirty="0">
                          <a:solidFill>
                            <a:srgbClr val="0000CC"/>
                          </a:solidFill>
                          <a:effectLst/>
                          <a:latin typeface="Arial" pitchFamily="34" charset="0"/>
                          <a:ea typeface="Calibri"/>
                          <a:cs typeface="Arial" pitchFamily="34" charset="0"/>
                        </a:rPr>
                        <a:t> </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09260">
                <a:tc rowSpan="4">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1</a:t>
                      </a:r>
                      <a:r>
                        <a:rPr lang="pt-BR"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Năng</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tự</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học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HTSĐ</a:t>
                      </a:r>
                      <a:r>
                        <a:rPr lang="en-US" sz="1600" b="0" baseline="0" dirty="0" smtClean="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(40 </a:t>
                      </a:r>
                      <a:r>
                        <a:rPr lang="en-US" sz="1600" b="0" dirty="0" err="1">
                          <a:solidFill>
                            <a:srgbClr val="FF0000"/>
                          </a:solidFill>
                          <a:effectLst/>
                          <a:latin typeface="Arial" pitchFamily="34" charset="0"/>
                          <a:ea typeface="Calibri"/>
                          <a:cs typeface="Arial" pitchFamily="34" charset="0"/>
                        </a:rPr>
                        <a:t>điểm</a:t>
                      </a:r>
                      <a:r>
                        <a:rPr lang="en-US" sz="1600" b="0" dirty="0">
                          <a:solidFill>
                            <a:srgbClr val="FF0000"/>
                          </a:solidFill>
                          <a:effectLst/>
                          <a:latin typeface="Arial" pitchFamily="34" charset="0"/>
                          <a:ea typeface="Calibri"/>
                          <a:cs typeface="Arial"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1</a:t>
                      </a:r>
                      <a:r>
                        <a:rPr lang="en-US" sz="1600" i="1" dirty="0">
                          <a:solidFill>
                            <a:srgbClr val="FF0000"/>
                          </a:solidFill>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Hàng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ngày</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có</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dành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thời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đọc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sách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báo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cập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nhật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thông</a:t>
                      </a:r>
                      <a:r>
                        <a:rPr lang="en-US" sz="1600" kern="1200" dirty="0" smtClean="0">
                          <a:solidFill>
                            <a:srgbClr val="0000FF"/>
                          </a:solidFill>
                          <a:effectLst/>
                          <a:latin typeface="Arial" pitchFamily="34" charset="0"/>
                          <a:ea typeface="+mn-ea"/>
                          <a:cs typeface="Arial" pitchFamily="34" charset="0"/>
                        </a:rPr>
                        <a:t> tin </a:t>
                      </a:r>
                      <a:r>
                        <a:rPr lang="en-US" sz="1600" kern="1200" dirty="0" err="1" smtClean="0">
                          <a:solidFill>
                            <a:srgbClr val="0000FF"/>
                          </a:solidFill>
                          <a:effectLst/>
                          <a:latin typeface="Arial" pitchFamily="34" charset="0"/>
                          <a:ea typeface="+mn-ea"/>
                          <a:cs typeface="Arial" pitchFamily="34" charset="0"/>
                        </a:rPr>
                        <a:t>trên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các</a:t>
                      </a:r>
                      <a:r>
                        <a:rPr lang="en-US" sz="1600" kern="1200" dirty="0" smtClean="0">
                          <a:solidFill>
                            <a:srgbClr val="0000FF"/>
                          </a:solidFill>
                          <a:effectLst/>
                          <a:latin typeface="Arial" pitchFamily="34" charset="0"/>
                          <a:ea typeface="+mn-ea"/>
                          <a:cs typeface="Arial" pitchFamily="34" charset="0"/>
                        </a:rPr>
                        <a:t> PTTTĐC</a:t>
                      </a:r>
                      <a:r>
                        <a:rPr lang="en-US" sz="1600" kern="1200" baseline="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hoặc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trong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điện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thoại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bị</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điện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tử</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cầm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tay</a:t>
                      </a:r>
                      <a:r>
                        <a:rPr lang="en-US" sz="1600" kern="1200" dirty="0" smtClean="0">
                          <a:solidFill>
                            <a:srgbClr val="0000FF"/>
                          </a:solidFill>
                          <a:effectLst/>
                          <a:latin typeface="Arial" pitchFamily="34" charset="0"/>
                          <a:ea typeface="+mn-ea"/>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939">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2</a:t>
                      </a:r>
                      <a:r>
                        <a:rPr lang="en-US" sz="1600" dirty="0">
                          <a:effectLst/>
                          <a:latin typeface="Arial" pitchFamily="34" charset="0"/>
                          <a:cs typeface="Arial" pitchFamily="34" charset="0"/>
                        </a:rPr>
                        <a:t>. </a:t>
                      </a:r>
                      <a:r>
                        <a:rPr lang="en-US" sz="1600" kern="1200" dirty="0" smtClean="0">
                          <a:solidFill>
                            <a:srgbClr val="0000FF"/>
                          </a:solidFill>
                          <a:effectLst/>
                          <a:latin typeface="Arial" pitchFamily="34" charset="0"/>
                          <a:ea typeface="+mn-ea"/>
                          <a:cs typeface="Arial" pitchFamily="34" charset="0"/>
                        </a:rPr>
                        <a:t>XD, </a:t>
                      </a:r>
                      <a:r>
                        <a:rPr lang="en-US" sz="1600" kern="1200" dirty="0" err="1" smtClean="0">
                          <a:solidFill>
                            <a:srgbClr val="0000FF"/>
                          </a:solidFill>
                          <a:effectLst/>
                          <a:latin typeface="Arial" pitchFamily="34" charset="0"/>
                          <a:ea typeface="+mn-ea"/>
                          <a:cs typeface="Arial" pitchFamily="34" charset="0"/>
                        </a:rPr>
                        <a:t>thực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hiện</a:t>
                      </a:r>
                      <a:r>
                        <a:rPr lang="en-US" sz="1600" kern="1200" dirty="0" smtClean="0">
                          <a:solidFill>
                            <a:srgbClr val="0000FF"/>
                          </a:solidFill>
                          <a:effectLst/>
                          <a:latin typeface="Arial" pitchFamily="34" charset="0"/>
                          <a:ea typeface="+mn-ea"/>
                          <a:cs typeface="Arial" pitchFamily="34" charset="0"/>
                        </a:rPr>
                        <a:t> KHHT </a:t>
                      </a:r>
                      <a:r>
                        <a:rPr lang="en-US" sz="1600" kern="1200" dirty="0" err="1" smtClean="0">
                          <a:solidFill>
                            <a:srgbClr val="0000FF"/>
                          </a:solidFill>
                          <a:effectLst/>
                          <a:latin typeface="Arial" pitchFamily="34" charset="0"/>
                          <a:ea typeface="+mn-ea"/>
                          <a:cs typeface="Arial" pitchFamily="34" charset="0"/>
                        </a:rPr>
                        <a:t>theo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chương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trình</a:t>
                      </a:r>
                      <a:r>
                        <a:rPr lang="en-US" sz="1600" kern="1200" dirty="0" smtClean="0">
                          <a:solidFill>
                            <a:srgbClr val="0000FF"/>
                          </a:solidFill>
                          <a:effectLst/>
                          <a:latin typeface="Arial" pitchFamily="34" charset="0"/>
                          <a:ea typeface="+mn-ea"/>
                          <a:cs typeface="Arial" pitchFamily="34" charset="0"/>
                        </a:rPr>
                        <a:t> do DN, </a:t>
                      </a:r>
                      <a:r>
                        <a:rPr lang="en-US" sz="1600" kern="1200" dirty="0" err="1" smtClean="0">
                          <a:solidFill>
                            <a:srgbClr val="0000FF"/>
                          </a:solidFill>
                          <a:effectLst/>
                          <a:latin typeface="Arial" pitchFamily="34" charset="0"/>
                          <a:ea typeface="+mn-ea"/>
                          <a:cs typeface="Arial" pitchFamily="34" charset="0"/>
                        </a:rPr>
                        <a:t>cơ</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sở</a:t>
                      </a:r>
                      <a:r>
                        <a:rPr lang="en-US" sz="1600" kern="1200" dirty="0" smtClean="0">
                          <a:solidFill>
                            <a:srgbClr val="0000FF"/>
                          </a:solidFill>
                          <a:effectLst/>
                          <a:latin typeface="Arial" pitchFamily="34" charset="0"/>
                          <a:ea typeface="+mn-ea"/>
                          <a:cs typeface="Arial" pitchFamily="34" charset="0"/>
                        </a:rPr>
                        <a:t> SX </a:t>
                      </a:r>
                      <a:r>
                        <a:rPr lang="en-US" sz="1600" kern="1200" dirty="0" err="1" smtClean="0">
                          <a:solidFill>
                            <a:srgbClr val="0000FF"/>
                          </a:solidFill>
                          <a:effectLst/>
                          <a:latin typeface="Arial" pitchFamily="34" charset="0"/>
                          <a:ea typeface="+mn-ea"/>
                          <a:cs typeface="Arial" pitchFamily="34" charset="0"/>
                        </a:rPr>
                        <a:t>tổ</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chức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học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các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lớp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ngắn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hạn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đoàn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trung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tâm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dạy</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nghề</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Trung</a:t>
                      </a:r>
                      <a:r>
                        <a:rPr lang="en-US" sz="1600" kern="1200" baseline="0" dirty="0" smtClean="0">
                          <a:solidFill>
                            <a:srgbClr val="0000FF"/>
                          </a:solidFill>
                          <a:effectLst/>
                          <a:latin typeface="Arial" pitchFamily="34" charset="0"/>
                          <a:ea typeface="+mn-ea"/>
                          <a:cs typeface="Arial" pitchFamily="34" charset="0"/>
                        </a:rPr>
                        <a:t> </a:t>
                      </a:r>
                      <a:r>
                        <a:rPr lang="en-US" sz="1600" kern="1200" baseline="0" dirty="0" err="1" smtClean="0">
                          <a:solidFill>
                            <a:srgbClr val="0000FF"/>
                          </a:solidFill>
                          <a:effectLst/>
                          <a:latin typeface="Arial" pitchFamily="34" charset="0"/>
                          <a:ea typeface="+mn-ea"/>
                          <a:cs typeface="Arial" pitchFamily="34" charset="0"/>
                        </a:rPr>
                        <a:t>tâm</a:t>
                      </a:r>
                      <a:r>
                        <a:rPr lang="en-US" sz="1600" kern="1200" baseline="0" dirty="0" smtClean="0">
                          <a:solidFill>
                            <a:srgbClr val="0000FF"/>
                          </a:solidFill>
                          <a:effectLst/>
                          <a:latin typeface="Arial" pitchFamily="34" charset="0"/>
                          <a:ea typeface="+mn-ea"/>
                          <a:cs typeface="Arial" pitchFamily="34" charset="0"/>
                        </a:rPr>
                        <a:t> </a:t>
                      </a:r>
                      <a:r>
                        <a:rPr lang="en-US" sz="1600" kern="1200" dirty="0" smtClean="0">
                          <a:solidFill>
                            <a:srgbClr val="0000FF"/>
                          </a:solidFill>
                          <a:effectLst/>
                          <a:latin typeface="Arial" pitchFamily="34" charset="0"/>
                          <a:ea typeface="+mn-ea"/>
                          <a:cs typeface="Arial" pitchFamily="34" charset="0"/>
                        </a:rPr>
                        <a:t>NNTH…</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939">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3</a:t>
                      </a:r>
                      <a:r>
                        <a:rPr lang="en-US" sz="1600" i="1" dirty="0">
                          <a:solidFill>
                            <a:srgbClr val="FF0000"/>
                          </a:solidFill>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Sắp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xếp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có</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thời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tham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hoạt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động</a:t>
                      </a:r>
                      <a:r>
                        <a:rPr lang="en-US" sz="1600" kern="1200" dirty="0" smtClean="0">
                          <a:solidFill>
                            <a:srgbClr val="0000FF"/>
                          </a:solidFill>
                          <a:effectLst/>
                          <a:latin typeface="Arial" pitchFamily="34" charset="0"/>
                          <a:ea typeface="+mn-ea"/>
                          <a:cs typeface="Arial" pitchFamily="34" charset="0"/>
                        </a:rPr>
                        <a:t>  NVH, CLB, TV, </a:t>
                      </a:r>
                      <a:r>
                        <a:rPr lang="en-US" sz="1600" kern="1200" dirty="0" err="1" smtClean="0">
                          <a:solidFill>
                            <a:srgbClr val="0000FF"/>
                          </a:solidFill>
                          <a:effectLst/>
                          <a:latin typeface="Arial" pitchFamily="34" charset="0"/>
                          <a:ea typeface="+mn-ea"/>
                          <a:cs typeface="Arial" pitchFamily="34" charset="0"/>
                        </a:rPr>
                        <a:t>hội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nghị</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hội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thảo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có</a:t>
                      </a:r>
                      <a:r>
                        <a:rPr lang="en-US" sz="1600" kern="1200" dirty="0" smtClean="0">
                          <a:solidFill>
                            <a:srgbClr val="0000FF"/>
                          </a:solidFill>
                          <a:effectLst/>
                          <a:latin typeface="Arial" pitchFamily="34" charset="0"/>
                          <a:ea typeface="+mn-ea"/>
                          <a:cs typeface="Arial" pitchFamily="34" charset="0"/>
                        </a:rPr>
                        <a:t> ND </a:t>
                      </a:r>
                      <a:r>
                        <a:rPr lang="en-US" sz="1600" kern="1200" dirty="0" err="1" smtClean="0">
                          <a:solidFill>
                            <a:srgbClr val="0000FF"/>
                          </a:solidFill>
                          <a:effectLst/>
                          <a:latin typeface="Arial" pitchFamily="34" charset="0"/>
                          <a:ea typeface="+mn-ea"/>
                          <a:cs typeface="Arial" pitchFamily="34" charset="0"/>
                        </a:rPr>
                        <a:t>liên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quan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đến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việc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đang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các</a:t>
                      </a:r>
                      <a:r>
                        <a:rPr lang="en-US" sz="1600" kern="1200" dirty="0" smtClean="0">
                          <a:solidFill>
                            <a:srgbClr val="0000FF"/>
                          </a:solidFill>
                          <a:effectLst/>
                          <a:latin typeface="Arial" pitchFamily="34" charset="0"/>
                          <a:ea typeface="+mn-ea"/>
                          <a:cs typeface="Arial" pitchFamily="34" charset="0"/>
                        </a:rPr>
                        <a:t> CVĐ </a:t>
                      </a:r>
                      <a:r>
                        <a:rPr lang="en-US" sz="1600" kern="1200" dirty="0" err="1" smtClean="0">
                          <a:solidFill>
                            <a:srgbClr val="0000FF"/>
                          </a:solidFill>
                          <a:effectLst/>
                          <a:latin typeface="Arial" pitchFamily="34" charset="0"/>
                          <a:ea typeface="+mn-ea"/>
                          <a:cs typeface="Arial" pitchFamily="34" charset="0"/>
                        </a:rPr>
                        <a:t>tại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cộng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đồng</a:t>
                      </a:r>
                      <a:r>
                        <a:rPr lang="en-US" sz="1600" kern="1200" dirty="0" smtClean="0">
                          <a:solidFill>
                            <a:srgbClr val="0000FF"/>
                          </a:solidFill>
                          <a:effectLst/>
                          <a:latin typeface="Arial" pitchFamily="34" charset="0"/>
                          <a:ea typeface="+mn-ea"/>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19">
                <a:tc vMerge="1">
                  <a:txBody>
                    <a:bodyPr/>
                    <a:lstStyle/>
                    <a:p>
                      <a:endParaRPr lang="en-US"/>
                    </a:p>
                  </a:txBody>
                  <a:tcPr/>
                </a:tc>
                <a:tc>
                  <a:txBody>
                    <a:bodyPr/>
                    <a:lstStyle/>
                    <a:p>
                      <a:pPr algn="l">
                        <a:spcAft>
                          <a:spcPts val="800"/>
                        </a:spcAft>
                      </a:pPr>
                      <a:r>
                        <a:rPr lang="en-US" sz="1600" b="0" i="1" dirty="0" err="1" smtClean="0">
                          <a:solidFill>
                            <a:srgbClr val="FF0000"/>
                          </a:solidFill>
                          <a:effectLst/>
                          <a:latin typeface="Arial" pitchFamily="34" charset="0"/>
                          <a:cs typeface="Arial" pitchFamily="34" charset="0"/>
                        </a:rPr>
                        <a:t>Chỉ</a:t>
                      </a:r>
                      <a:r>
                        <a:rPr lang="en-US" sz="1600" b="0" i="1" dirty="0" smtClean="0">
                          <a:solidFill>
                            <a:srgbClr val="FF0000"/>
                          </a:solidFill>
                          <a:effectLst/>
                          <a:latin typeface="Arial" pitchFamily="34" charset="0"/>
                          <a:cs typeface="Arial" pitchFamily="34" charset="0"/>
                        </a:rPr>
                        <a:t> </a:t>
                      </a:r>
                      <a:r>
                        <a:rPr lang="en-US" sz="1600" b="0" i="1" dirty="0" err="1" smtClean="0">
                          <a:solidFill>
                            <a:srgbClr val="FF0000"/>
                          </a:solidFill>
                          <a:effectLst/>
                          <a:latin typeface="Arial" pitchFamily="34" charset="0"/>
                          <a:cs typeface="Arial" pitchFamily="34" charset="0"/>
                        </a:rPr>
                        <a:t>tiêu</a:t>
                      </a:r>
                      <a:r>
                        <a:rPr lang="en-US" sz="1600" b="0" i="1" baseline="0" dirty="0" smtClean="0">
                          <a:solidFill>
                            <a:srgbClr val="FF0000"/>
                          </a:solidFill>
                          <a:effectLst/>
                          <a:latin typeface="Arial" pitchFamily="34" charset="0"/>
                          <a:cs typeface="Arial" pitchFamily="34" charset="0"/>
                        </a:rPr>
                        <a:t> </a:t>
                      </a:r>
                      <a:r>
                        <a:rPr lang="en-US" sz="1600" b="0" i="1" dirty="0" smtClean="0">
                          <a:solidFill>
                            <a:srgbClr val="FF0000"/>
                          </a:solidFill>
                          <a:effectLst/>
                          <a:latin typeface="Arial" pitchFamily="34" charset="0"/>
                          <a:cs typeface="Arial" pitchFamily="34" charset="0"/>
                        </a:rPr>
                        <a:t>4</a:t>
                      </a:r>
                      <a:r>
                        <a:rPr lang="en-US" sz="1600" dirty="0">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Quan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tâm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hỗ</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trợ</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tạo</a:t>
                      </a:r>
                      <a:r>
                        <a:rPr lang="en-US" sz="1600" kern="1200" dirty="0" smtClean="0">
                          <a:solidFill>
                            <a:srgbClr val="0000FF"/>
                          </a:solidFill>
                          <a:effectLst/>
                          <a:latin typeface="Arial" pitchFamily="34" charset="0"/>
                          <a:ea typeface="+mn-ea"/>
                          <a:cs typeface="Arial" pitchFamily="34" charset="0"/>
                        </a:rPr>
                        <a:t> ĐK</a:t>
                      </a:r>
                      <a:r>
                        <a:rPr lang="en-US" sz="1600" kern="1200" baseline="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người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thân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trong</a:t>
                      </a:r>
                      <a:r>
                        <a:rPr lang="en-US" sz="1600" kern="1200" dirty="0" smtClean="0">
                          <a:solidFill>
                            <a:srgbClr val="0000FF"/>
                          </a:solidFill>
                          <a:effectLst/>
                          <a:latin typeface="Arial" pitchFamily="34" charset="0"/>
                          <a:ea typeface="+mn-ea"/>
                          <a:cs typeface="Arial" pitchFamily="34" charset="0"/>
                        </a:rPr>
                        <a:t> GĐ, </a:t>
                      </a:r>
                      <a:r>
                        <a:rPr lang="en-US" sz="1600" kern="1200" dirty="0" err="1" smtClean="0">
                          <a:solidFill>
                            <a:srgbClr val="0000FF"/>
                          </a:solidFill>
                          <a:effectLst/>
                          <a:latin typeface="Arial" pitchFamily="34" charset="0"/>
                          <a:ea typeface="+mn-ea"/>
                          <a:cs typeface="Arial" pitchFamily="34" charset="0"/>
                        </a:rPr>
                        <a:t>bạn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bè</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đồng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nghiệp</a:t>
                      </a:r>
                      <a:r>
                        <a:rPr lang="en-US" sz="1600" kern="1200" dirty="0" smtClean="0">
                          <a:solidFill>
                            <a:srgbClr val="0000FF"/>
                          </a:solidFill>
                          <a:effectLst/>
                          <a:latin typeface="Arial" pitchFamily="34" charset="0"/>
                          <a:ea typeface="+mn-ea"/>
                          <a:cs typeface="Arial" pitchFamily="34" charset="0"/>
                        </a:rPr>
                        <a:t> HTTX, chia </a:t>
                      </a:r>
                      <a:r>
                        <a:rPr lang="en-US" sz="1600" kern="1200" dirty="0" err="1" smtClean="0">
                          <a:solidFill>
                            <a:srgbClr val="0000FF"/>
                          </a:solidFill>
                          <a:effectLst/>
                          <a:latin typeface="Arial" pitchFamily="34" charset="0"/>
                          <a:ea typeface="+mn-ea"/>
                          <a:cs typeface="Arial" pitchFamily="34" charset="0"/>
                        </a:rPr>
                        <a:t>sẻ</a:t>
                      </a:r>
                      <a:r>
                        <a:rPr lang="en-US" sz="1600" kern="1200" dirty="0" smtClean="0">
                          <a:solidFill>
                            <a:srgbClr val="0000FF"/>
                          </a:solidFill>
                          <a:effectLst/>
                          <a:latin typeface="Arial" pitchFamily="34" charset="0"/>
                          <a:ea typeface="+mn-ea"/>
                          <a:cs typeface="Arial" pitchFamily="34" charset="0"/>
                        </a:rPr>
                        <a:t> KN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ăn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phát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triển</a:t>
                      </a:r>
                      <a:r>
                        <a:rPr lang="en-US" sz="1600" kern="1200" dirty="0" smtClean="0">
                          <a:solidFill>
                            <a:srgbClr val="0000FF"/>
                          </a:solidFill>
                          <a:effectLst/>
                          <a:latin typeface="Arial" pitchFamily="34" charset="0"/>
                          <a:ea typeface="+mn-ea"/>
                          <a:cs typeface="Arial" pitchFamily="34" charset="0"/>
                        </a:rPr>
                        <a:t> NN, </a:t>
                      </a:r>
                      <a:r>
                        <a:rPr lang="en-US" sz="1600" kern="1200" dirty="0" err="1" smtClean="0">
                          <a:solidFill>
                            <a:srgbClr val="0000FF"/>
                          </a:solidFill>
                          <a:effectLst/>
                          <a:latin typeface="Arial" pitchFamily="34" charset="0"/>
                          <a:ea typeface="+mn-ea"/>
                          <a:cs typeface="Arial" pitchFamily="34" charset="0"/>
                        </a:rPr>
                        <a:t>nâng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kiến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thức</a:t>
                      </a:r>
                      <a:r>
                        <a:rPr lang="en-US" sz="1600" kern="1200" dirty="0" smtClean="0">
                          <a:solidFill>
                            <a:srgbClr val="0000FF"/>
                          </a:solidFill>
                          <a:effectLst/>
                          <a:latin typeface="Arial" pitchFamily="34" charset="0"/>
                          <a:ea typeface="+mn-ea"/>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217">
                <a:tc rowSpan="4">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2</a:t>
                      </a:r>
                      <a:r>
                        <a:rPr lang="pt-BR"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Năng</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SD </a:t>
                      </a:r>
                      <a:r>
                        <a:rPr lang="en-US" sz="1600" b="0" dirty="0" err="1" smtClean="0">
                          <a:solidFill>
                            <a:srgbClr val="FF0000"/>
                          </a:solidFill>
                          <a:effectLst/>
                          <a:latin typeface="Arial" pitchFamily="34" charset="0"/>
                          <a:ea typeface="Calibri"/>
                          <a:cs typeface="Arial" pitchFamily="34" charset="0"/>
                        </a:rPr>
                        <a:t>công</a:t>
                      </a:r>
                      <a:r>
                        <a:rPr lang="en-US"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cụ</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học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tập</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làm</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việc</a:t>
                      </a:r>
                      <a:r>
                        <a:rPr lang="en-US" sz="1600" b="0" dirty="0">
                          <a:solidFill>
                            <a:srgbClr val="FF0000"/>
                          </a:solidFill>
                          <a:effectLst/>
                          <a:latin typeface="Arial" pitchFamily="34" charset="0"/>
                          <a:ea typeface="Calibri"/>
                          <a:cs typeface="Arial" pitchFamily="34" charset="0"/>
                        </a:rPr>
                        <a:t> (40 </a:t>
                      </a:r>
                      <a:r>
                        <a:rPr lang="en-US" sz="1600" b="0" dirty="0" smtClean="0">
                          <a:solidFill>
                            <a:srgbClr val="FF0000"/>
                          </a:solidFill>
                          <a:effectLst/>
                          <a:latin typeface="Arial" pitchFamily="34" charset="0"/>
                          <a:ea typeface="Calibri"/>
                          <a:cs typeface="Arial" pitchFamily="34" charset="0"/>
                        </a:rPr>
                        <a:t>đ)</a:t>
                      </a:r>
                      <a:endParaRPr lang="en-US" sz="1600" b="0" dirty="0">
                        <a:solidFill>
                          <a:srgbClr val="FF0000"/>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5</a:t>
                      </a:r>
                      <a:r>
                        <a:rPr lang="en-US" sz="1600" dirty="0">
                          <a:solidFill>
                            <a:srgbClr val="0000FF"/>
                          </a:solidFill>
                          <a:effectLst/>
                          <a:latin typeface="Arial" pitchFamily="34" charset="0"/>
                          <a:cs typeface="Arial" pitchFamily="34" charset="0"/>
                        </a:rPr>
                        <a:t>. </a:t>
                      </a:r>
                      <a:r>
                        <a:rPr lang="en-US" sz="1600" kern="1200" dirty="0" smtClean="0">
                          <a:solidFill>
                            <a:srgbClr val="0000FF"/>
                          </a:solidFill>
                          <a:effectLst/>
                          <a:latin typeface="Arial" pitchFamily="34" charset="0"/>
                          <a:ea typeface="+mn-ea"/>
                          <a:cs typeface="Arial" pitchFamily="34" charset="0"/>
                        </a:rPr>
                        <a:t>SD </a:t>
                      </a:r>
                      <a:r>
                        <a:rPr lang="en-US" sz="1600" kern="1200" dirty="0" err="1" smtClean="0">
                          <a:solidFill>
                            <a:srgbClr val="0000FF"/>
                          </a:solidFill>
                          <a:effectLst/>
                          <a:latin typeface="Arial" pitchFamily="34" charset="0"/>
                          <a:ea typeface="+mn-ea"/>
                          <a:cs typeface="Arial" pitchFamily="34" charset="0"/>
                        </a:rPr>
                        <a:t>được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máy</a:t>
                      </a:r>
                      <a:r>
                        <a:rPr lang="en-US" sz="1600" kern="1200" dirty="0" smtClean="0">
                          <a:solidFill>
                            <a:srgbClr val="0000FF"/>
                          </a:solidFill>
                          <a:effectLst/>
                          <a:latin typeface="Arial" pitchFamily="34" charset="0"/>
                          <a:ea typeface="+mn-ea"/>
                          <a:cs typeface="Arial" pitchFamily="34" charset="0"/>
                        </a:rPr>
                        <a:t> vi </a:t>
                      </a:r>
                      <a:r>
                        <a:rPr lang="en-US" sz="1600" kern="1200" dirty="0" err="1" smtClean="0">
                          <a:solidFill>
                            <a:srgbClr val="0000FF"/>
                          </a:solidFill>
                          <a:effectLst/>
                          <a:latin typeface="Arial" pitchFamily="34" charset="0"/>
                          <a:ea typeface="+mn-ea"/>
                          <a:cs typeface="Arial" pitchFamily="34" charset="0"/>
                        </a:rPr>
                        <a:t>tính</a:t>
                      </a:r>
                      <a:r>
                        <a:rPr lang="en-US" sz="1600" kern="1200" dirty="0" smtClean="0">
                          <a:solidFill>
                            <a:srgbClr val="0000FF"/>
                          </a:solidFill>
                          <a:effectLst/>
                          <a:latin typeface="Arial" pitchFamily="34" charset="0"/>
                          <a:ea typeface="+mn-ea"/>
                          <a:cs typeface="Arial" pitchFamily="34" charset="0"/>
                        </a:rPr>
                        <a:t>, ĐTTM, </a:t>
                      </a:r>
                      <a:r>
                        <a:rPr lang="en-US" sz="1600" kern="1200" dirty="0" err="1" smtClean="0">
                          <a:solidFill>
                            <a:srgbClr val="0000FF"/>
                          </a:solidFill>
                          <a:effectLst/>
                          <a:latin typeface="Arial" pitchFamily="34" charset="0"/>
                          <a:ea typeface="+mn-ea"/>
                          <a:cs typeface="Arial" pitchFamily="34" charset="0"/>
                        </a:rPr>
                        <a:t>các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TBĐTđể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tốt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nhiệm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vụ</a:t>
                      </a:r>
                      <a:r>
                        <a:rPr lang="en-US" sz="1600" kern="1200" dirty="0" smtClean="0">
                          <a:solidFill>
                            <a:srgbClr val="0000FF"/>
                          </a:solidFill>
                          <a:effectLst/>
                          <a:latin typeface="Arial" pitchFamily="34" charset="0"/>
                          <a:ea typeface="+mn-ea"/>
                          <a:cs typeface="Arial" pitchFamily="34" charset="0"/>
                        </a:rPr>
                        <a:t> SX, </a:t>
                      </a:r>
                      <a:r>
                        <a:rPr lang="en-US" sz="1600" kern="1200" dirty="0" err="1" smtClean="0">
                          <a:solidFill>
                            <a:srgbClr val="0000FF"/>
                          </a:solidFill>
                          <a:effectLst/>
                          <a:latin typeface="Arial" pitchFamily="34" charset="0"/>
                          <a:ea typeface="+mn-ea"/>
                          <a:cs typeface="Arial" pitchFamily="34" charset="0"/>
                        </a:rPr>
                        <a:t>kết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nối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với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đồng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nghiệp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đối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tác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phát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triển</a:t>
                      </a:r>
                      <a:r>
                        <a:rPr lang="en-US" sz="1600" kern="1200" dirty="0" smtClean="0">
                          <a:solidFill>
                            <a:srgbClr val="0000FF"/>
                          </a:solidFill>
                          <a:effectLst/>
                          <a:latin typeface="Arial" pitchFamily="34" charset="0"/>
                          <a:ea typeface="+mn-ea"/>
                          <a:cs typeface="Arial" pitchFamily="34" charset="0"/>
                        </a:rPr>
                        <a:t> CMNV, </a:t>
                      </a:r>
                      <a:r>
                        <a:rPr lang="en-US" sz="1600" kern="1200" dirty="0" err="1" smtClean="0">
                          <a:solidFill>
                            <a:srgbClr val="0000FF"/>
                          </a:solidFill>
                          <a:effectLst/>
                          <a:latin typeface="Arial" pitchFamily="34" charset="0"/>
                          <a:ea typeface="+mn-ea"/>
                          <a:cs typeface="Arial" pitchFamily="34" charset="0"/>
                        </a:rPr>
                        <a:t>nâng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tay</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nghề</a:t>
                      </a:r>
                      <a:r>
                        <a:rPr lang="en-US" sz="1600" kern="1200" dirty="0" smtClean="0">
                          <a:solidFill>
                            <a:srgbClr val="0000FF"/>
                          </a:solidFill>
                          <a:effectLst/>
                          <a:latin typeface="Arial" pitchFamily="34" charset="0"/>
                          <a:ea typeface="+mn-ea"/>
                          <a:cs typeface="Arial" pitchFamily="34" charset="0"/>
                        </a:rPr>
                        <a:t>.</a:t>
                      </a:r>
                      <a:endParaRPr lang="en-US" sz="1600" dirty="0" smtClean="0">
                        <a:solidFill>
                          <a:srgbClr val="0000FF"/>
                        </a:solidFill>
                        <a:effectLst/>
                        <a:latin typeface="Arial" pitchFamily="34" charset="0"/>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547">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6</a:t>
                      </a:r>
                      <a:r>
                        <a:rPr lang="en-US" sz="1600" i="1" dirty="0">
                          <a:solidFill>
                            <a:srgbClr val="FF0000"/>
                          </a:solidFill>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Biết</a:t>
                      </a:r>
                      <a:r>
                        <a:rPr lang="en-US" sz="1600" kern="1200" dirty="0" smtClean="0">
                          <a:solidFill>
                            <a:srgbClr val="0000FF"/>
                          </a:solidFill>
                          <a:effectLst/>
                          <a:latin typeface="Arial" pitchFamily="34" charset="0"/>
                          <a:ea typeface="+mn-ea"/>
                          <a:cs typeface="Arial" pitchFamily="34" charset="0"/>
                        </a:rPr>
                        <a:t> NN </a:t>
                      </a:r>
                      <a:r>
                        <a:rPr lang="en-US" sz="1600" kern="1200" dirty="0" err="1" smtClean="0">
                          <a:solidFill>
                            <a:srgbClr val="0000FF"/>
                          </a:solidFill>
                          <a:effectLst/>
                          <a:latin typeface="Arial" pitchFamily="34" charset="0"/>
                          <a:ea typeface="+mn-ea"/>
                          <a:cs typeface="Arial" pitchFamily="34" charset="0"/>
                        </a:rPr>
                        <a:t>để</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dịch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với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khách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hàng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mở</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rộng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lưu</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hiểu</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được</a:t>
                      </a:r>
                      <a:r>
                        <a:rPr lang="en-US" sz="1600" kern="1200" dirty="0" smtClean="0">
                          <a:solidFill>
                            <a:srgbClr val="0000FF"/>
                          </a:solidFill>
                          <a:effectLst/>
                          <a:latin typeface="Arial" pitchFamily="34" charset="0"/>
                          <a:ea typeface="+mn-ea"/>
                          <a:cs typeface="Arial" pitchFamily="34" charset="0"/>
                        </a:rPr>
                        <a:t> HD </a:t>
                      </a:r>
                      <a:r>
                        <a:rPr lang="en-US" sz="1600" kern="1200" dirty="0" err="1" smtClean="0">
                          <a:solidFill>
                            <a:srgbClr val="0000FF"/>
                          </a:solidFill>
                          <a:effectLst/>
                          <a:latin typeface="Arial" pitchFamily="34" charset="0"/>
                          <a:ea typeface="+mn-ea"/>
                          <a:cs typeface="Arial" pitchFamily="34" charset="0"/>
                        </a:rPr>
                        <a:t>cơ</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bản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về</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công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việc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ăn</a:t>
                      </a:r>
                      <a:r>
                        <a:rPr lang="en-US" sz="1600" kern="1200" dirty="0" smtClean="0">
                          <a:solidFill>
                            <a:srgbClr val="0000FF"/>
                          </a:solidFill>
                          <a:effectLst/>
                          <a:latin typeface="Arial" pitchFamily="34" charset="0"/>
                          <a:ea typeface="+mn-ea"/>
                          <a:cs typeface="Arial" pitchFamily="34" charset="0"/>
                        </a:rPr>
                        <a:t>, SD </a:t>
                      </a:r>
                      <a:r>
                        <a:rPr lang="en-US" sz="1600" kern="1200" dirty="0" err="1" smtClean="0">
                          <a:solidFill>
                            <a:srgbClr val="0000FF"/>
                          </a:solidFill>
                          <a:effectLst/>
                          <a:latin typeface="Arial" pitchFamily="34" charset="0"/>
                          <a:ea typeface="+mn-ea"/>
                          <a:cs typeface="Arial" pitchFamily="34" charset="0"/>
                        </a:rPr>
                        <a:t>thiết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bị</a:t>
                      </a:r>
                      <a:r>
                        <a:rPr lang="en-US" sz="1600" kern="1200" dirty="0" smtClean="0">
                          <a:solidFill>
                            <a:srgbClr val="0000FF"/>
                          </a:solidFill>
                          <a:effectLst/>
                          <a:latin typeface="Arial" pitchFamily="34" charset="0"/>
                          <a:ea typeface="+mn-ea"/>
                          <a:cs typeface="Arial" pitchFamily="34" charset="0"/>
                        </a:rPr>
                        <a:t> SX.</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700" b="0" dirty="0">
                          <a:effectLst/>
                          <a:latin typeface="Arial" pitchFamily="34" charset="0"/>
                          <a:cs typeface="Arial" pitchFamily="34" charset="0"/>
                        </a:rPr>
                        <a:t> </a:t>
                      </a:r>
                    </a:p>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dirty="0" smtClean="0">
                          <a:solidFill>
                            <a:srgbClr val="C00000"/>
                          </a:solidFill>
                          <a:effectLst/>
                          <a:latin typeface="Arial" pitchFamily="34" charset="0"/>
                          <a:cs typeface="Arial" pitchFamily="34" charset="0"/>
                        </a:rPr>
                        <a:t>7</a:t>
                      </a:r>
                      <a:r>
                        <a:rPr lang="en-US" sz="1600" dirty="0">
                          <a:solidFill>
                            <a:srgbClr val="C00000"/>
                          </a:solidFill>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Biết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tính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toán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hợp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lý</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hóa</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tác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tổ</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chức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nơi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việc</a:t>
                      </a:r>
                      <a:r>
                        <a:rPr lang="en-US" sz="1600" kern="1200" dirty="0" smtClean="0">
                          <a:solidFill>
                            <a:srgbClr val="0000FF"/>
                          </a:solidFill>
                          <a:effectLst/>
                          <a:latin typeface="Arial" pitchFamily="34" charset="0"/>
                          <a:ea typeface="+mn-ea"/>
                          <a:cs typeface="Arial" pitchFamily="34" charset="0"/>
                        </a:rPr>
                        <a:t> KH; </a:t>
                      </a:r>
                      <a:r>
                        <a:rPr lang="en-US" sz="1600" kern="1200" dirty="0" err="1" smtClean="0">
                          <a:solidFill>
                            <a:srgbClr val="0000FF"/>
                          </a:solidFill>
                          <a:effectLst/>
                          <a:latin typeface="Arial" pitchFamily="34" charset="0"/>
                          <a:ea typeface="+mn-ea"/>
                          <a:cs typeface="Arial" pitchFamily="34" charset="0"/>
                        </a:rPr>
                        <a:t>cải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tiến</a:t>
                      </a:r>
                      <a:r>
                        <a:rPr lang="en-US" sz="1600" kern="1200" dirty="0" smtClean="0">
                          <a:solidFill>
                            <a:srgbClr val="0000FF"/>
                          </a:solidFill>
                          <a:effectLst/>
                          <a:latin typeface="Arial" pitchFamily="34" charset="0"/>
                          <a:ea typeface="+mn-ea"/>
                          <a:cs typeface="Arial" pitchFamily="34" charset="0"/>
                        </a:rPr>
                        <a:t> KT, </a:t>
                      </a:r>
                      <a:r>
                        <a:rPr lang="en-US" sz="1600" kern="1200" dirty="0" err="1" smtClean="0">
                          <a:solidFill>
                            <a:srgbClr val="0000FF"/>
                          </a:solidFill>
                          <a:effectLst/>
                          <a:latin typeface="Arial" pitchFamily="34" charset="0"/>
                          <a:ea typeface="+mn-ea"/>
                          <a:cs typeface="Arial" pitchFamily="34" charset="0"/>
                        </a:rPr>
                        <a:t>nâng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cao</a:t>
                      </a:r>
                      <a:r>
                        <a:rPr lang="en-US" sz="1600" kern="1200" dirty="0" smtClean="0">
                          <a:solidFill>
                            <a:srgbClr val="0000FF"/>
                          </a:solidFill>
                          <a:effectLst/>
                          <a:latin typeface="Arial" pitchFamily="34" charset="0"/>
                          <a:ea typeface="+mn-ea"/>
                          <a:cs typeface="Arial" pitchFamily="34" charset="0"/>
                        </a:rPr>
                        <a:t> NSLĐ; </a:t>
                      </a:r>
                      <a:r>
                        <a:rPr lang="en-US" sz="1600" kern="1200" dirty="0" err="1" smtClean="0">
                          <a:solidFill>
                            <a:srgbClr val="0000FF"/>
                          </a:solidFill>
                          <a:effectLst/>
                          <a:latin typeface="Arial" pitchFamily="34" charset="0"/>
                          <a:ea typeface="+mn-ea"/>
                          <a:cs typeface="Arial" pitchFamily="34" charset="0"/>
                        </a:rPr>
                        <a:t>nâng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tay</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nghề</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và</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kỹ</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năng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nghề</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nghiệp</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8</a:t>
                      </a:r>
                      <a:r>
                        <a:rPr lang="en-US" sz="1600" dirty="0">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Biết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phân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tích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định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ra</a:t>
                      </a:r>
                      <a:r>
                        <a:rPr lang="en-US" sz="1600" kern="1200" dirty="0" smtClean="0">
                          <a:solidFill>
                            <a:srgbClr val="0000FF"/>
                          </a:solidFill>
                          <a:effectLst/>
                          <a:latin typeface="Arial" pitchFamily="34" charset="0"/>
                          <a:ea typeface="+mn-ea"/>
                          <a:cs typeface="Arial" pitchFamily="34" charset="0"/>
                        </a:rPr>
                        <a:t> PA </a:t>
                      </a:r>
                      <a:r>
                        <a:rPr lang="en-US" sz="1600" kern="1200" dirty="0" err="1" smtClean="0">
                          <a:solidFill>
                            <a:srgbClr val="0000FF"/>
                          </a:solidFill>
                          <a:effectLst/>
                          <a:latin typeface="Arial" pitchFamily="34" charset="0"/>
                          <a:ea typeface="+mn-ea"/>
                          <a:cs typeface="Arial" pitchFamily="34" charset="0"/>
                        </a:rPr>
                        <a:t>hợp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lý</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trong</a:t>
                      </a:r>
                      <a:r>
                        <a:rPr lang="en-US" sz="1600" kern="1200" dirty="0" smtClean="0">
                          <a:solidFill>
                            <a:srgbClr val="0000FF"/>
                          </a:solidFill>
                          <a:effectLst/>
                          <a:latin typeface="Arial" pitchFamily="34" charset="0"/>
                          <a:ea typeface="+mn-ea"/>
                          <a:cs typeface="Arial" pitchFamily="34" charset="0"/>
                        </a:rPr>
                        <a:t> XD KHSX, </a:t>
                      </a:r>
                      <a:r>
                        <a:rPr lang="en-US" sz="1600" kern="1200" dirty="0" err="1" smtClean="0">
                          <a:solidFill>
                            <a:srgbClr val="0000FF"/>
                          </a:solidFill>
                          <a:effectLst/>
                          <a:latin typeface="Arial" pitchFamily="34" charset="0"/>
                          <a:ea typeface="+mn-ea"/>
                          <a:cs typeface="Arial" pitchFamily="34" charset="0"/>
                        </a:rPr>
                        <a:t>tổ</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chức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và</a:t>
                      </a:r>
                      <a:r>
                        <a:rPr lang="en-US" sz="1600" kern="1200" dirty="0" smtClean="0">
                          <a:solidFill>
                            <a:srgbClr val="0000FF"/>
                          </a:solidFill>
                          <a:effectLst/>
                          <a:latin typeface="Arial" pitchFamily="34" charset="0"/>
                          <a:ea typeface="+mn-ea"/>
                          <a:cs typeface="Arial" pitchFamily="34" charset="0"/>
                        </a:rPr>
                        <a:t> QL </a:t>
                      </a:r>
                      <a:r>
                        <a:rPr lang="en-US" sz="1600" kern="1200" dirty="0" err="1" smtClean="0">
                          <a:solidFill>
                            <a:srgbClr val="0000FF"/>
                          </a:solidFill>
                          <a:effectLst/>
                          <a:latin typeface="Arial" pitchFamily="34" charset="0"/>
                          <a:ea typeface="+mn-ea"/>
                          <a:cs typeface="Arial" pitchFamily="34" charset="0"/>
                        </a:rPr>
                        <a:t>công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việc</a:t>
                      </a:r>
                      <a:r>
                        <a:rPr lang="en-US" sz="1600" kern="1200" dirty="0" smtClean="0">
                          <a:solidFill>
                            <a:srgbClr val="0000FF"/>
                          </a:solidFill>
                          <a:effectLst/>
                          <a:latin typeface="Arial" pitchFamily="34" charset="0"/>
                          <a:ea typeface="+mn-ea"/>
                          <a:cs typeface="Arial" pitchFamily="34" charset="0"/>
                        </a:rPr>
                        <a:t>, QL </a:t>
                      </a:r>
                      <a:r>
                        <a:rPr lang="en-US" sz="1600" kern="1200" dirty="0" err="1" smtClean="0">
                          <a:solidFill>
                            <a:srgbClr val="0000FF"/>
                          </a:solidFill>
                          <a:effectLst/>
                          <a:latin typeface="Arial" pitchFamily="34" charset="0"/>
                          <a:ea typeface="+mn-ea"/>
                          <a:cs typeface="Arial" pitchFamily="34" charset="0"/>
                        </a:rPr>
                        <a:t>bảo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dưỡng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công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cụ</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bị</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tiết</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kiệm</a:t>
                      </a:r>
                      <a:r>
                        <a:rPr lang="en-US" sz="1600" kern="1200" dirty="0" smtClean="0">
                          <a:solidFill>
                            <a:srgbClr val="0000FF"/>
                          </a:solidFill>
                          <a:effectLst/>
                          <a:latin typeface="Arial" pitchFamily="34" charset="0"/>
                          <a:ea typeface="+mn-ea"/>
                          <a:cs typeface="Arial" pitchFamily="34" charset="0"/>
                        </a:rPr>
                        <a:t> NVL; </a:t>
                      </a:r>
                      <a:r>
                        <a:rPr lang="en-US" sz="1600" kern="1200" dirty="0" err="1" smtClean="0">
                          <a:solidFill>
                            <a:srgbClr val="0000FF"/>
                          </a:solidFill>
                          <a:effectLst/>
                          <a:latin typeface="Arial" pitchFamily="34" charset="0"/>
                          <a:ea typeface="+mn-ea"/>
                          <a:cs typeface="Arial" pitchFamily="34" charset="0"/>
                        </a:rPr>
                        <a:t>đảm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bảo</a:t>
                      </a:r>
                      <a:r>
                        <a:rPr lang="en-US" sz="1600" kern="1200" dirty="0" smtClean="0">
                          <a:solidFill>
                            <a:srgbClr val="0000FF"/>
                          </a:solidFill>
                          <a:effectLst/>
                          <a:latin typeface="Arial" pitchFamily="34" charset="0"/>
                          <a:ea typeface="+mn-ea"/>
                          <a:cs typeface="Arial" pitchFamily="34" charset="0"/>
                        </a:rPr>
                        <a:t> ATLĐ</a:t>
                      </a:r>
                      <a:r>
                        <a:rPr lang="en-US" sz="1600" kern="1200" dirty="0" smtClean="0">
                          <a:solidFill>
                            <a:schemeClr val="dk1"/>
                          </a:solidFill>
                          <a:effectLst/>
                          <a:latin typeface="Arial" pitchFamily="34" charset="0"/>
                          <a:ea typeface="+mn-ea"/>
                          <a:cs typeface="Arial" pitchFamily="34" charset="0"/>
                        </a:rPr>
                        <a:t>.</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rowSpan="2">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3. </a:t>
                      </a:r>
                      <a:r>
                        <a:rPr lang="en-US" sz="1600" b="0" dirty="0" err="1" smtClean="0">
                          <a:solidFill>
                            <a:srgbClr val="FF0000"/>
                          </a:solidFill>
                          <a:effectLst/>
                          <a:latin typeface="Arial" pitchFamily="34" charset="0"/>
                          <a:ea typeface="Calibri"/>
                          <a:cs typeface="Arial" pitchFamily="34" charset="0"/>
                        </a:rPr>
                        <a:t>Năng</a:t>
                      </a:r>
                      <a:r>
                        <a:rPr lang="en-US"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XD </a:t>
                      </a:r>
                      <a:r>
                        <a:rPr lang="en-US" sz="1600" b="0" dirty="0" err="1">
                          <a:solidFill>
                            <a:srgbClr val="FF0000"/>
                          </a:solidFill>
                          <a:effectLst/>
                          <a:latin typeface="Arial" pitchFamily="34" charset="0"/>
                          <a:ea typeface="Calibri"/>
                          <a:cs typeface="Arial" pitchFamily="34" charset="0"/>
                        </a:rPr>
                        <a:t>thực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hiện</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QHXH (20)</a:t>
                      </a:r>
                      <a:endParaRPr lang="en-US" sz="1600" b="0" dirty="0">
                        <a:solidFill>
                          <a:srgbClr val="FF0000"/>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9</a:t>
                      </a:r>
                      <a:r>
                        <a:rPr lang="en-US" sz="1600" dirty="0">
                          <a:solidFill>
                            <a:srgbClr val="FF0000"/>
                          </a:solidFill>
                          <a:effectLst/>
                          <a:latin typeface="Arial" pitchFamily="34" charset="0"/>
                          <a:cs typeface="Arial" pitchFamily="34" charset="0"/>
                        </a:rPr>
                        <a:t>. </a:t>
                      </a:r>
                      <a:r>
                        <a:rPr lang="en-US" sz="1600" kern="1200" dirty="0" smtClean="0">
                          <a:solidFill>
                            <a:srgbClr val="0000FF"/>
                          </a:solidFill>
                          <a:effectLst/>
                          <a:latin typeface="Arial" pitchFamily="34" charset="0"/>
                          <a:ea typeface="+mn-ea"/>
                          <a:cs typeface="Arial" pitchFamily="34" charset="0"/>
                        </a:rPr>
                        <a:t>XD </a:t>
                      </a:r>
                      <a:r>
                        <a:rPr lang="en-US" sz="1600" kern="1200" dirty="0" err="1" smtClean="0">
                          <a:solidFill>
                            <a:srgbClr val="0000FF"/>
                          </a:solidFill>
                          <a:effectLst/>
                          <a:latin typeface="Arial" pitchFamily="34" charset="0"/>
                          <a:ea typeface="+mn-ea"/>
                          <a:cs typeface="Arial" pitchFamily="34" charset="0"/>
                        </a:rPr>
                        <a:t>thiện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cảm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với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khách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hàng</a:t>
                      </a:r>
                      <a:r>
                        <a:rPr lang="en-US" sz="1600" kern="1200" baseline="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không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làm</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hàng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giả</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hàng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kém</a:t>
                      </a:r>
                      <a:r>
                        <a:rPr lang="en-US" sz="1600" kern="1200" dirty="0" smtClean="0">
                          <a:solidFill>
                            <a:srgbClr val="0000FF"/>
                          </a:solidFill>
                          <a:effectLst/>
                          <a:latin typeface="Arial" pitchFamily="34" charset="0"/>
                          <a:ea typeface="+mn-ea"/>
                          <a:cs typeface="Arial" pitchFamily="34" charset="0"/>
                        </a:rPr>
                        <a:t> CL. </a:t>
                      </a:r>
                      <a:r>
                        <a:rPr lang="en-US" sz="1600" kern="1200" dirty="0" err="1" smtClean="0">
                          <a:solidFill>
                            <a:srgbClr val="0000FF"/>
                          </a:solidFill>
                          <a:effectLst/>
                          <a:latin typeface="Arial" pitchFamily="34" charset="0"/>
                          <a:ea typeface="+mn-ea"/>
                          <a:cs typeface="Arial" pitchFamily="34" charset="0"/>
                        </a:rPr>
                        <a:t>Tuân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thủ</a:t>
                      </a:r>
                      <a:r>
                        <a:rPr lang="en-US" sz="1600" kern="1200" dirty="0" smtClean="0">
                          <a:solidFill>
                            <a:srgbClr val="0000FF"/>
                          </a:solidFill>
                          <a:effectLst/>
                          <a:latin typeface="Arial" pitchFamily="34" charset="0"/>
                          <a:ea typeface="+mn-ea"/>
                          <a:cs typeface="Arial" pitchFamily="34" charset="0"/>
                        </a:rPr>
                        <a:t> KLLĐ. </a:t>
                      </a:r>
                      <a:r>
                        <a:rPr lang="en-US" sz="1600" kern="1200" dirty="0" err="1" smtClean="0">
                          <a:solidFill>
                            <a:srgbClr val="0000FF"/>
                          </a:solidFill>
                          <a:effectLst/>
                          <a:latin typeface="Arial" pitchFamily="34" charset="0"/>
                          <a:ea typeface="+mn-ea"/>
                          <a:cs typeface="Arial" pitchFamily="34" charset="0"/>
                        </a:rPr>
                        <a:t>Có</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trách</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nhiệm</a:t>
                      </a:r>
                      <a:r>
                        <a:rPr lang="en-US" sz="1600" kern="1200" dirty="0" smtClean="0">
                          <a:solidFill>
                            <a:srgbClr val="0000FF"/>
                          </a:solidFill>
                          <a:effectLst/>
                          <a:latin typeface="Arial" pitchFamily="34" charset="0"/>
                          <a:ea typeface="+mn-ea"/>
                          <a:cs typeface="Arial" pitchFamily="34" charset="0"/>
                        </a:rPr>
                        <a:t>  GĐ,</a:t>
                      </a:r>
                      <a:r>
                        <a:rPr lang="en-US" sz="1600" kern="1200" baseline="0" dirty="0" smtClean="0">
                          <a:solidFill>
                            <a:srgbClr val="0000FF"/>
                          </a:solidFill>
                          <a:effectLst/>
                          <a:latin typeface="Arial" pitchFamily="34" charset="0"/>
                          <a:ea typeface="+mn-ea"/>
                          <a:cs typeface="Arial" pitchFamily="34" charset="0"/>
                        </a:rPr>
                        <a:t> CQ, DN,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tập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thể</a:t>
                      </a:r>
                      <a:r>
                        <a:rPr lang="en-US" sz="1600" kern="1200" dirty="0" smtClean="0">
                          <a:solidFill>
                            <a:srgbClr val="0000FF"/>
                          </a:solidFill>
                          <a:effectLst/>
                          <a:latin typeface="Arial" pitchFamily="34" charset="0"/>
                          <a:ea typeface="+mn-ea"/>
                          <a:cs typeface="Arial" pitchFamily="34" charset="0"/>
                        </a:rPr>
                        <a:t> NLĐ </a:t>
                      </a:r>
                      <a:r>
                        <a:rPr lang="en-US" sz="1600" kern="1200" dirty="0" err="1" smtClean="0">
                          <a:solidFill>
                            <a:srgbClr val="0000FF"/>
                          </a:solidFill>
                          <a:effectLst/>
                          <a:latin typeface="Arial" pitchFamily="34" charset="0"/>
                          <a:ea typeface="+mn-ea"/>
                          <a:cs typeface="Arial" pitchFamily="34" charset="0"/>
                        </a:rPr>
                        <a:t>và</a:t>
                      </a:r>
                      <a:r>
                        <a:rPr lang="en-US" sz="1600" kern="1200" dirty="0" smtClean="0">
                          <a:solidFill>
                            <a:srgbClr val="0000FF"/>
                          </a:solidFill>
                          <a:effectLst/>
                          <a:latin typeface="Arial" pitchFamily="34" charset="0"/>
                          <a:ea typeface="+mn-ea"/>
                          <a:cs typeface="Arial" pitchFamily="34" charset="0"/>
                        </a:rPr>
                        <a:t> CĐ,</a:t>
                      </a:r>
                      <a:r>
                        <a:rPr lang="en-US" sz="1600" kern="1200" baseline="0" dirty="0" smtClean="0">
                          <a:solidFill>
                            <a:srgbClr val="0000FF"/>
                          </a:solidFill>
                          <a:effectLst/>
                          <a:latin typeface="Arial" pitchFamily="34" charset="0"/>
                          <a:ea typeface="+mn-ea"/>
                          <a:cs typeface="Arial" pitchFamily="34" charset="0"/>
                        </a:rPr>
                        <a:t> XH</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spcAft>
                          <a:spcPts val="800"/>
                        </a:spcAft>
                      </a:pPr>
                      <a:r>
                        <a:rPr lang="en-US" sz="1700" b="0" dirty="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8743">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10</a:t>
                      </a:r>
                      <a:r>
                        <a:rPr lang="en-US" sz="1600" dirty="0">
                          <a:effectLst/>
                          <a:latin typeface="Arial" pitchFamily="34" charset="0"/>
                          <a:cs typeface="Arial" pitchFamily="34" charset="0"/>
                        </a:rPr>
                        <a:t>. </a:t>
                      </a:r>
                      <a:r>
                        <a:rPr lang="en-US" sz="1600" kern="1200" dirty="0" err="1" smtClean="0">
                          <a:solidFill>
                            <a:srgbClr val="0000FF"/>
                          </a:solidFill>
                          <a:effectLst/>
                          <a:latin typeface="Arial" pitchFamily="34" charset="0"/>
                          <a:ea typeface="+mn-ea"/>
                          <a:cs typeface="Arial" pitchFamily="34" charset="0"/>
                        </a:rPr>
                        <a:t>Gắn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kết</a:t>
                      </a:r>
                      <a:r>
                        <a:rPr lang="en-US" sz="1600" kern="1200" dirty="0" smtClean="0">
                          <a:solidFill>
                            <a:srgbClr val="0000FF"/>
                          </a:solidFill>
                          <a:effectLst/>
                          <a:latin typeface="Arial" pitchFamily="34" charset="0"/>
                          <a:ea typeface="+mn-ea"/>
                          <a:cs typeface="Arial" pitchFamily="34" charset="0"/>
                        </a:rPr>
                        <a:t>, chia </a:t>
                      </a:r>
                      <a:r>
                        <a:rPr lang="en-US" sz="1600" kern="1200" dirty="0" err="1" smtClean="0">
                          <a:solidFill>
                            <a:srgbClr val="0000FF"/>
                          </a:solidFill>
                          <a:effectLst/>
                          <a:latin typeface="Arial" pitchFamily="34" charset="0"/>
                          <a:ea typeface="+mn-ea"/>
                          <a:cs typeface="Arial" pitchFamily="34" charset="0"/>
                        </a:rPr>
                        <a:t>sẻ</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với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đồng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nghiệp</a:t>
                      </a:r>
                      <a:r>
                        <a:rPr lang="en-US" sz="1600" kern="1200" dirty="0" smtClean="0">
                          <a:solidFill>
                            <a:srgbClr val="0000FF"/>
                          </a:solidFill>
                          <a:effectLst/>
                          <a:latin typeface="Arial" pitchFamily="34" charset="0"/>
                          <a:ea typeface="+mn-ea"/>
                          <a:cs typeface="Arial" pitchFamily="34" charset="0"/>
                        </a:rPr>
                        <a:t> CQ, ĐV; </a:t>
                      </a:r>
                      <a:r>
                        <a:rPr lang="en-US" sz="1600" kern="1200" dirty="0" err="1" smtClean="0">
                          <a:solidFill>
                            <a:srgbClr val="0000FF"/>
                          </a:solidFill>
                          <a:effectLst/>
                          <a:latin typeface="Arial" pitchFamily="34" charset="0"/>
                          <a:ea typeface="+mn-ea"/>
                          <a:cs typeface="Arial" pitchFamily="34" charset="0"/>
                        </a:rPr>
                        <a:t>giúp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đỡ</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khi</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gặp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khó</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khăn</a:t>
                      </a:r>
                      <a:r>
                        <a:rPr lang="en-US" sz="1600" kern="1200" dirty="0" smtClean="0">
                          <a:solidFill>
                            <a:srgbClr val="0000FF"/>
                          </a:solidFill>
                          <a:effectLst/>
                          <a:latin typeface="Arial" pitchFamily="34" charset="0"/>
                          <a:ea typeface="+mn-ea"/>
                          <a:cs typeface="Arial" pitchFamily="34" charset="0"/>
                        </a:rPr>
                        <a:t>, XD </a:t>
                      </a:r>
                      <a:r>
                        <a:rPr lang="en-US" sz="1600" kern="1200" dirty="0" err="1" smtClean="0">
                          <a:solidFill>
                            <a:srgbClr val="0000FF"/>
                          </a:solidFill>
                          <a:effectLst/>
                          <a:latin typeface="Arial" pitchFamily="34" charset="0"/>
                          <a:ea typeface="+mn-ea"/>
                          <a:cs typeface="Arial" pitchFamily="34" charset="0"/>
                        </a:rPr>
                        <a:t>tập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thể</a:t>
                      </a:r>
                      <a:r>
                        <a:rPr lang="en-US" sz="1600" kern="1200" dirty="0" smtClean="0">
                          <a:solidFill>
                            <a:srgbClr val="0000FF"/>
                          </a:solidFill>
                          <a:effectLst/>
                          <a:latin typeface="Arial" pitchFamily="34" charset="0"/>
                          <a:ea typeface="+mn-ea"/>
                          <a:cs typeface="Arial" pitchFamily="34" charset="0"/>
                        </a:rPr>
                        <a:t> LĐTT. </a:t>
                      </a:r>
                      <a:r>
                        <a:rPr lang="en-US" sz="1600" kern="1200" dirty="0" err="1" smtClean="0">
                          <a:solidFill>
                            <a:srgbClr val="0000FF"/>
                          </a:solidFill>
                          <a:effectLst/>
                          <a:latin typeface="Arial" pitchFamily="34" charset="0"/>
                          <a:ea typeface="+mn-ea"/>
                          <a:cs typeface="Arial" pitchFamily="34" charset="0"/>
                        </a:rPr>
                        <a:t>Ứng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xử</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đúng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mực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trong</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giao</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tiếp</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Có</a:t>
                      </a:r>
                      <a:r>
                        <a:rPr lang="en-US" sz="1600" kern="1200" dirty="0" smtClean="0">
                          <a:solidFill>
                            <a:srgbClr val="0000FF"/>
                          </a:solidFill>
                          <a:effectLst/>
                          <a:latin typeface="Arial" pitchFamily="34" charset="0"/>
                          <a:ea typeface="+mn-ea"/>
                          <a:cs typeface="Arial" pitchFamily="34" charset="0"/>
                        </a:rPr>
                        <a:t> ý </a:t>
                      </a:r>
                      <a:r>
                        <a:rPr lang="en-US" sz="1600" kern="1200" dirty="0" err="1" smtClean="0">
                          <a:solidFill>
                            <a:srgbClr val="0000FF"/>
                          </a:solidFill>
                          <a:effectLst/>
                          <a:latin typeface="Arial" pitchFamily="34" charset="0"/>
                          <a:ea typeface="+mn-ea"/>
                          <a:cs typeface="Arial" pitchFamily="34" charset="0"/>
                        </a:rPr>
                        <a:t>thức</a:t>
                      </a:r>
                      <a:r>
                        <a:rPr lang="en-US" sz="1600" kern="1200" dirty="0" smtClean="0">
                          <a:solidFill>
                            <a:srgbClr val="0000FF"/>
                          </a:solidFill>
                          <a:effectLst/>
                          <a:latin typeface="Arial" pitchFamily="34" charset="0"/>
                          <a:ea typeface="+mn-ea"/>
                          <a:cs typeface="Arial" pitchFamily="34" charset="0"/>
                        </a:rPr>
                        <a:t> BVMT, </a:t>
                      </a:r>
                      <a:r>
                        <a:rPr lang="en-US" sz="1600" kern="1200" dirty="0" err="1" smtClean="0">
                          <a:solidFill>
                            <a:srgbClr val="0000FF"/>
                          </a:solidFill>
                          <a:effectLst/>
                          <a:latin typeface="Arial" pitchFamily="34" charset="0"/>
                          <a:ea typeface="+mn-ea"/>
                          <a:cs typeface="Arial" pitchFamily="34" charset="0"/>
                        </a:rPr>
                        <a:t>thực</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hiện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và</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vận</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động</a:t>
                      </a:r>
                      <a:r>
                        <a:rPr lang="en-US" sz="1600" kern="1200" dirty="0" smtClean="0">
                          <a:solidFill>
                            <a:srgbClr val="0000FF"/>
                          </a:solidFill>
                          <a:effectLst/>
                          <a:latin typeface="Arial" pitchFamily="34" charset="0"/>
                          <a:ea typeface="+mn-ea"/>
                          <a:cs typeface="Arial" pitchFamily="34" charset="0"/>
                        </a:rPr>
                        <a:t> XDĐSVHKDC</a:t>
                      </a:r>
                      <a:r>
                        <a:rPr lang="en-US" sz="1600" kern="1200" baseline="0" dirty="0" smtClean="0">
                          <a:solidFill>
                            <a:srgbClr val="0000FF"/>
                          </a:solidFill>
                          <a:effectLst/>
                          <a:latin typeface="Arial" pitchFamily="34" charset="0"/>
                          <a:ea typeface="+mn-ea"/>
                          <a:cs typeface="Arial" pitchFamily="34" charset="0"/>
                        </a:rPr>
                        <a:t> </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và</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xây</a:t>
                      </a:r>
                      <a:r>
                        <a:rPr lang="en-US" sz="1600" kern="1200" dirty="0" smtClean="0">
                          <a:solidFill>
                            <a:srgbClr val="0000FF"/>
                          </a:solidFill>
                          <a:effectLst/>
                          <a:latin typeface="Arial" pitchFamily="34" charset="0"/>
                          <a:ea typeface="+mn-ea"/>
                          <a:cs typeface="Arial" pitchFamily="34" charset="0"/>
                        </a:rPr>
                        <a:t> </a:t>
                      </a:r>
                      <a:r>
                        <a:rPr lang="en-US" sz="1600" kern="1200" dirty="0" err="1" smtClean="0">
                          <a:solidFill>
                            <a:srgbClr val="0000FF"/>
                          </a:solidFill>
                          <a:effectLst/>
                          <a:latin typeface="Arial" pitchFamily="34" charset="0"/>
                          <a:ea typeface="+mn-ea"/>
                          <a:cs typeface="Arial" pitchFamily="34" charset="0"/>
                        </a:rPr>
                        <a:t>dựng</a:t>
                      </a:r>
                      <a:r>
                        <a:rPr lang="en-US" sz="1600" kern="1200" dirty="0" smtClean="0">
                          <a:solidFill>
                            <a:srgbClr val="0000FF"/>
                          </a:solidFill>
                          <a:effectLst/>
                          <a:latin typeface="Arial" pitchFamily="34" charset="0"/>
                          <a:ea typeface="+mn-ea"/>
                          <a:cs typeface="Arial" pitchFamily="34" charset="0"/>
                        </a:rPr>
                        <a:t> ĐTVM.</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spcAft>
                          <a:spcPts val="800"/>
                        </a:spcAft>
                      </a:pPr>
                      <a:endParaRPr lang="en-US" sz="1700" b="0" dirty="0" smtClean="0">
                        <a:effectLst/>
                        <a:latin typeface="Arial" pitchFamily="34" charset="0"/>
                        <a:cs typeface="Arial" pitchFamily="34" charset="0"/>
                      </a:endParaRPr>
                    </a:p>
                    <a:p>
                      <a:pPr algn="ctr">
                        <a:spcAft>
                          <a:spcPts val="800"/>
                        </a:spcAft>
                      </a:pPr>
                      <a:r>
                        <a:rPr lang="en-US" sz="1700" b="0" dirty="0" smtClean="0">
                          <a:effectLst/>
                          <a:latin typeface="Arial" pitchFamily="34" charset="0"/>
                          <a:cs typeface="Arial" pitchFamily="34" charset="0"/>
                        </a:rPr>
                        <a:t>10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459">
                <a:tc gridSpan="2">
                  <a:txBody>
                    <a:bodyPr/>
                    <a:lstStyle/>
                    <a:p>
                      <a:pPr algn="l">
                        <a:spcAft>
                          <a:spcPts val="800"/>
                        </a:spcAft>
                      </a:pPr>
                      <a:r>
                        <a:rPr lang="en-US" sz="1600" dirty="0" err="1">
                          <a:solidFill>
                            <a:srgbClr val="FF0000"/>
                          </a:solidFill>
                          <a:effectLst/>
                          <a:latin typeface="Arial" pitchFamily="34" charset="0"/>
                          <a:cs typeface="Arial" pitchFamily="34" charset="0"/>
                        </a:rPr>
                        <a:t>Tổng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cộng</a:t>
                      </a:r>
                      <a:endParaRPr lang="en-US" sz="1600" dirty="0">
                        <a:solidFill>
                          <a:srgbClr val="FF0000"/>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a:spcAft>
                          <a:spcPts val="800"/>
                        </a:spcAft>
                      </a:pPr>
                      <a:r>
                        <a:rPr lang="en-US" sz="1700" b="0" dirty="0">
                          <a:effectLst/>
                          <a:latin typeface="Arial" pitchFamily="34" charset="0"/>
                          <a:cs typeface="Arial" pitchFamily="34" charset="0"/>
                        </a:rPr>
                        <a:t>100</a:t>
                      </a:r>
                      <a:endParaRPr lang="en-US" sz="17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241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0" y="43934"/>
            <a:ext cx="8991600" cy="646331"/>
          </a:xfrm>
          <a:prstGeom prst="rect">
            <a:avLst/>
          </a:prstGeom>
          <a:noFill/>
        </p:spPr>
        <p:txBody>
          <a:bodyPr wrap="square" rtlCol="0">
            <a:spAutoFit/>
          </a:bodyPr>
          <a:lstStyle/>
          <a:p>
            <a:pPr algn="ctr"/>
            <a:r>
              <a:rPr lang="pt-BR" b="1" dirty="0" smtClean="0">
                <a:solidFill>
                  <a:srgbClr val="FF0000"/>
                </a:solidFill>
                <a:latin typeface="Arial" pitchFamily="34" charset="0"/>
                <a:cs typeface="Arial" pitchFamily="34" charset="0"/>
              </a:rPr>
              <a:t>             TIÊU </a:t>
            </a:r>
            <a:r>
              <a:rPr lang="pt-BR" b="1" dirty="0">
                <a:solidFill>
                  <a:srgbClr val="FF0000"/>
                </a:solidFill>
                <a:latin typeface="Arial" pitchFamily="34" charset="0"/>
                <a:cs typeface="Arial" pitchFamily="34" charset="0"/>
              </a:rPr>
              <a:t>CHÍ </a:t>
            </a:r>
            <a:r>
              <a:rPr lang="vi-VN" b="1" dirty="0">
                <a:solidFill>
                  <a:srgbClr val="FF0000"/>
                </a:solidFill>
                <a:latin typeface="Arial" pitchFamily="34" charset="0"/>
                <a:cs typeface="Arial" pitchFamily="34" charset="0"/>
              </a:rPr>
              <a:t>ĐÁNH </a:t>
            </a:r>
            <a:r>
              <a:rPr lang="vi-VN" b="1" dirty="0" smtClean="0">
                <a:solidFill>
                  <a:srgbClr val="FF0000"/>
                </a:solidFill>
                <a:latin typeface="Arial" pitchFamily="34" charset="0"/>
                <a:cs typeface="Arial" pitchFamily="34" charset="0"/>
              </a:rPr>
              <a:t>GIÁ </a:t>
            </a:r>
            <a:r>
              <a:rPr lang="pt-BR" b="1" dirty="0" smtClean="0">
                <a:solidFill>
                  <a:srgbClr val="FF0000"/>
                </a:solidFill>
                <a:latin typeface="Arial" pitchFamily="34" charset="0"/>
                <a:cs typeface="Arial" pitchFamily="34" charset="0"/>
              </a:rPr>
              <a:t>DÙNG </a:t>
            </a:r>
            <a:r>
              <a:rPr lang="pt-BR" b="1" dirty="0">
                <a:solidFill>
                  <a:srgbClr val="FF0000"/>
                </a:solidFill>
                <a:latin typeface="Arial" pitchFamily="34" charset="0"/>
                <a:cs typeface="Arial" pitchFamily="34" charset="0"/>
              </a:rPr>
              <a:t>CHO </a:t>
            </a:r>
            <a:r>
              <a:rPr lang="pt-BR" b="1" dirty="0" smtClean="0">
                <a:solidFill>
                  <a:srgbClr val="FF0000"/>
                </a:solidFill>
                <a:latin typeface="Arial" pitchFamily="34" charset="0"/>
                <a:cs typeface="Arial" pitchFamily="34" charset="0"/>
              </a:rPr>
              <a:t>ĐÔI TƯỢNG NGƯỜI  LAO ĐỘNG		</a:t>
            </a:r>
            <a:endParaRPr lang="en-US"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0764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8875405"/>
              </p:ext>
            </p:extLst>
          </p:nvPr>
        </p:nvGraphicFramePr>
        <p:xfrm>
          <a:off x="152401" y="413267"/>
          <a:ext cx="8686800" cy="6522613"/>
        </p:xfrm>
        <a:graphic>
          <a:graphicData uri="http://schemas.openxmlformats.org/drawingml/2006/table">
            <a:tbl>
              <a:tblPr firstRow="1" firstCol="1" bandRow="1">
                <a:tableStyleId>{5C22544A-7EE6-4342-B048-85BDC9FD1C3A}</a:tableStyleId>
              </a:tblPr>
              <a:tblGrid>
                <a:gridCol w="1163410"/>
                <a:gridCol w="6825345"/>
                <a:gridCol w="698045"/>
              </a:tblGrid>
              <a:tr h="351437">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Tiêu</a:t>
                      </a:r>
                      <a:r>
                        <a:rPr lang="en-US" sz="1600" b="1" dirty="0">
                          <a:solidFill>
                            <a:srgbClr val="0000CC"/>
                          </a:solidFill>
                          <a:effectLst/>
                          <a:latin typeface="Arial" pitchFamily="34" charset="0"/>
                          <a:ea typeface="Calibri"/>
                          <a:cs typeface="Arial" pitchFamily="34" charset="0"/>
                        </a:rPr>
                        <a:t> </a:t>
                      </a:r>
                      <a:r>
                        <a:rPr lang="en-US" sz="1600" b="1" dirty="0" err="1">
                          <a:solidFill>
                            <a:srgbClr val="0000CC"/>
                          </a:solidFill>
                          <a:effectLst/>
                          <a:latin typeface="Arial" pitchFamily="34" charset="0"/>
                          <a:ea typeface="Calibri"/>
                          <a:cs typeface="Arial" pitchFamily="34" charset="0"/>
                        </a:rPr>
                        <a:t>chí</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Chỉ</a:t>
                      </a:r>
                      <a:r>
                        <a:rPr lang="en-US" sz="1600" b="1" dirty="0">
                          <a:solidFill>
                            <a:srgbClr val="0000CC"/>
                          </a:solidFill>
                          <a:effectLst/>
                          <a:latin typeface="Arial" pitchFamily="34" charset="0"/>
                          <a:ea typeface="Calibri"/>
                          <a:cs typeface="Arial" pitchFamily="34" charset="0"/>
                        </a:rPr>
                        <a:t> </a:t>
                      </a:r>
                      <a:r>
                        <a:rPr lang="en-US" sz="1600" b="1" dirty="0" err="1">
                          <a:solidFill>
                            <a:srgbClr val="0000CC"/>
                          </a:solidFill>
                          <a:effectLst/>
                          <a:latin typeface="Arial" pitchFamily="34" charset="0"/>
                          <a:ea typeface="Calibri"/>
                          <a:cs typeface="Arial" pitchFamily="34" charset="0"/>
                        </a:rPr>
                        <a:t>tiêu</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b="1" dirty="0" err="1">
                          <a:solidFill>
                            <a:srgbClr val="0000CC"/>
                          </a:solidFill>
                          <a:effectLst/>
                          <a:latin typeface="Arial" pitchFamily="34" charset="0"/>
                          <a:ea typeface="Calibri"/>
                          <a:cs typeface="Arial" pitchFamily="34" charset="0"/>
                        </a:rPr>
                        <a:t>Điểm</a:t>
                      </a:r>
                      <a:r>
                        <a:rPr lang="en-US" sz="1600" b="1" dirty="0">
                          <a:solidFill>
                            <a:srgbClr val="0000CC"/>
                          </a:solidFill>
                          <a:effectLst/>
                          <a:latin typeface="Arial" pitchFamily="34" charset="0"/>
                          <a:ea typeface="Calibri"/>
                          <a:cs typeface="Arial" pitchFamily="34" charset="0"/>
                        </a:rPr>
                        <a:t> </a:t>
                      </a:r>
                      <a:endParaRPr lang="en-US" sz="16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09260">
                <a:tc rowSpan="4">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1. Tiêu </a:t>
                      </a:r>
                      <a:r>
                        <a:rPr lang="pt-BR" sz="1600" b="0" dirty="0" smtClean="0">
                          <a:solidFill>
                            <a:srgbClr val="FF0000"/>
                          </a:solidFill>
                          <a:effectLst/>
                          <a:latin typeface="Arial" pitchFamily="34" charset="0"/>
                          <a:ea typeface="Calibri"/>
                          <a:cs typeface="Arial" pitchFamily="34" charset="0"/>
                        </a:rPr>
                        <a:t>chí: </a:t>
                      </a:r>
                      <a:r>
                        <a:rPr lang="en-US" sz="1600" b="0" dirty="0" err="1">
                          <a:solidFill>
                            <a:srgbClr val="FF0000"/>
                          </a:solidFill>
                          <a:effectLst/>
                          <a:latin typeface="Arial" pitchFamily="34" charset="0"/>
                          <a:ea typeface="Calibri"/>
                          <a:cs typeface="Arial" pitchFamily="34" charset="0"/>
                        </a:rPr>
                        <a:t>Năng</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tự</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học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HTSĐ</a:t>
                      </a:r>
                      <a:r>
                        <a:rPr lang="en-US" sz="1600" b="0" baseline="0" dirty="0" smtClean="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(40 </a:t>
                      </a:r>
                      <a:r>
                        <a:rPr lang="en-US" sz="1600" b="0" dirty="0" err="1">
                          <a:solidFill>
                            <a:srgbClr val="FF0000"/>
                          </a:solidFill>
                          <a:effectLst/>
                          <a:latin typeface="Arial" pitchFamily="34" charset="0"/>
                          <a:ea typeface="Calibri"/>
                          <a:cs typeface="Arial" pitchFamily="34" charset="0"/>
                        </a:rPr>
                        <a:t>điểm</a:t>
                      </a:r>
                      <a:r>
                        <a:rPr lang="en-US" sz="1600" b="0" dirty="0">
                          <a:solidFill>
                            <a:srgbClr val="FF0000"/>
                          </a:solidFill>
                          <a:effectLst/>
                          <a:latin typeface="Arial" pitchFamily="34" charset="0"/>
                          <a:ea typeface="Calibri"/>
                          <a:cs typeface="Arial"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1</a:t>
                      </a:r>
                      <a:r>
                        <a:rPr lang="en-US" sz="1600" i="1" dirty="0">
                          <a:solidFill>
                            <a:srgbClr val="FF0000"/>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Hàng</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ngày</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dành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thời</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gian</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đọc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sách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báo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cập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nhật</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thông</a:t>
                      </a:r>
                      <a:r>
                        <a:rPr lang="en-US" sz="1600" dirty="0">
                          <a:solidFill>
                            <a:srgbClr val="0000FF"/>
                          </a:solidFill>
                          <a:effectLst/>
                          <a:latin typeface="Arial" pitchFamily="34" charset="0"/>
                          <a:cs typeface="Arial" pitchFamily="34" charset="0"/>
                        </a:rPr>
                        <a:t> tin </a:t>
                      </a:r>
                      <a:r>
                        <a:rPr lang="en-US" sz="1600" dirty="0" err="1">
                          <a:solidFill>
                            <a:srgbClr val="0000FF"/>
                          </a:solidFill>
                          <a:effectLst/>
                          <a:latin typeface="Arial" pitchFamily="34" charset="0"/>
                          <a:cs typeface="Arial" pitchFamily="34" charset="0"/>
                        </a:rPr>
                        <a:t>trên</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đài</a:t>
                      </a:r>
                      <a:r>
                        <a:rPr lang="en-US" sz="1600" dirty="0" smtClean="0">
                          <a:solidFill>
                            <a:srgbClr val="0000FF"/>
                          </a:solidFill>
                          <a:effectLst/>
                          <a:latin typeface="Arial" pitchFamily="34" charset="0"/>
                          <a:cs typeface="Arial" pitchFamily="34" charset="0"/>
                        </a:rPr>
                        <a:t>, </a:t>
                      </a:r>
                      <a:r>
                        <a:rPr lang="en-US" sz="1600" dirty="0">
                          <a:solidFill>
                            <a:srgbClr val="0000FF"/>
                          </a:solidFill>
                          <a:effectLst/>
                          <a:latin typeface="Arial" pitchFamily="34" charset="0"/>
                          <a:cs typeface="Arial" pitchFamily="34" charset="0"/>
                        </a:rPr>
                        <a:t>TV,  ĐTDĐ</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939">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2</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Tham</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gia</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học</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tập</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tại</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TTHTCĐ, TT </a:t>
                      </a:r>
                      <a:r>
                        <a:rPr lang="en-US" sz="1600" dirty="0" err="1">
                          <a:effectLst/>
                          <a:latin typeface="Arial" pitchFamily="34" charset="0"/>
                          <a:cs typeface="Arial" pitchFamily="34" charset="0"/>
                        </a:rPr>
                        <a:t>dạy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nghề</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để</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làm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tốt</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các</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công</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việc</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liên</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quan</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đến</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phát</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triển</a:t>
                      </a:r>
                      <a:r>
                        <a:rPr lang="en-US" sz="1600" baseline="0" dirty="0" smtClean="0">
                          <a:effectLst/>
                          <a:latin typeface="Arial" pitchFamily="34" charset="0"/>
                          <a:cs typeface="Arial" pitchFamily="34" charset="0"/>
                        </a:rPr>
                        <a:t> KT </a:t>
                      </a:r>
                      <a:r>
                        <a:rPr lang="en-US" sz="1600" dirty="0" err="1" smtClean="0">
                          <a:effectLst/>
                          <a:latin typeface="Arial" pitchFamily="34" charset="0"/>
                          <a:cs typeface="Arial" pitchFamily="34" charset="0"/>
                        </a:rPr>
                        <a:t>nông</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thôn.</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2939">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3</a:t>
                      </a:r>
                      <a:r>
                        <a:rPr lang="en-US" sz="1600" i="1" dirty="0">
                          <a:solidFill>
                            <a:srgbClr val="FF0000"/>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Biết</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sắp</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xếp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thời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gian</a:t>
                      </a:r>
                      <a:r>
                        <a:rPr lang="en-US" sz="1600" dirty="0">
                          <a:solidFill>
                            <a:srgbClr val="0000FF"/>
                          </a:solidFill>
                          <a:effectLst/>
                          <a:latin typeface="Arial" pitchFamily="34" charset="0"/>
                          <a:cs typeface="Arial" pitchFamily="34" charset="0"/>
                        </a:rPr>
                        <a:t> LĐ  </a:t>
                      </a:r>
                      <a:r>
                        <a:rPr lang="en-US" sz="1600" dirty="0" err="1">
                          <a:solidFill>
                            <a:srgbClr val="0000FF"/>
                          </a:solidFill>
                          <a:effectLst/>
                          <a:latin typeface="Arial" pitchFamily="34" charset="0"/>
                          <a:cs typeface="Arial" pitchFamily="34" charset="0"/>
                        </a:rPr>
                        <a:t>hợp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lý</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để</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tham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gia</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hoạt</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động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đoàn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thể</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hoặc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của</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các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tổ</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chức</a:t>
                      </a:r>
                      <a:r>
                        <a:rPr lang="en-US" sz="1600" dirty="0">
                          <a:solidFill>
                            <a:srgbClr val="0000FF"/>
                          </a:solidFill>
                          <a:effectLst/>
                          <a:latin typeface="Arial" pitchFamily="34" charset="0"/>
                          <a:cs typeface="Arial" pitchFamily="34" charset="0"/>
                        </a:rPr>
                        <a:t> XH, </a:t>
                      </a:r>
                      <a:r>
                        <a:rPr lang="en-US" sz="1600" dirty="0" err="1">
                          <a:solidFill>
                            <a:srgbClr val="0000FF"/>
                          </a:solidFill>
                          <a:effectLst/>
                          <a:latin typeface="Arial" pitchFamily="34" charset="0"/>
                          <a:cs typeface="Arial" pitchFamily="34" charset="0"/>
                        </a:rPr>
                        <a:t>sinh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hoạt</a:t>
                      </a:r>
                      <a:r>
                        <a:rPr lang="en-US" sz="1600" dirty="0">
                          <a:solidFill>
                            <a:srgbClr val="0000FF"/>
                          </a:solidFill>
                          <a:effectLst/>
                          <a:latin typeface="Arial" pitchFamily="34" charset="0"/>
                          <a:cs typeface="Arial" pitchFamily="34" charset="0"/>
                        </a:rPr>
                        <a:t> ở NVH, CLB, </a:t>
                      </a:r>
                      <a:r>
                        <a:rPr lang="en-US" sz="1600" dirty="0" err="1">
                          <a:solidFill>
                            <a:srgbClr val="0000FF"/>
                          </a:solidFill>
                          <a:effectLst/>
                          <a:latin typeface="Arial" pitchFamily="34" charset="0"/>
                          <a:cs typeface="Arial" pitchFamily="34" charset="0"/>
                        </a:rPr>
                        <a:t>thư</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viện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tại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xã</a:t>
                      </a:r>
                      <a:r>
                        <a:rPr lang="en-US" sz="1600" dirty="0">
                          <a:solidFill>
                            <a:srgbClr val="0000FF"/>
                          </a:solidFill>
                          <a:effectLst/>
                          <a:latin typeface="Arial" pitchFamily="34" charset="0"/>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19">
                <a:tc vMerge="1">
                  <a:txBody>
                    <a:bodyPr/>
                    <a:lstStyle/>
                    <a:p>
                      <a:endParaRPr lang="en-US"/>
                    </a:p>
                  </a:txBody>
                  <a:tcPr/>
                </a:tc>
                <a:tc>
                  <a:txBody>
                    <a:bodyPr/>
                    <a:lstStyle/>
                    <a:p>
                      <a:pPr algn="l">
                        <a:spcAft>
                          <a:spcPts val="800"/>
                        </a:spcAft>
                      </a:pPr>
                      <a:r>
                        <a:rPr lang="en-US" sz="1600" b="0" i="1" dirty="0" err="1" smtClean="0">
                          <a:solidFill>
                            <a:srgbClr val="FF0000"/>
                          </a:solidFill>
                          <a:effectLst/>
                          <a:latin typeface="Arial" pitchFamily="34" charset="0"/>
                          <a:cs typeface="Arial" pitchFamily="34" charset="0"/>
                        </a:rPr>
                        <a:t>Chỉ</a:t>
                      </a:r>
                      <a:r>
                        <a:rPr lang="en-US" sz="1600" b="0" i="1" dirty="0" smtClean="0">
                          <a:solidFill>
                            <a:srgbClr val="FF0000"/>
                          </a:solidFill>
                          <a:effectLst/>
                          <a:latin typeface="Arial" pitchFamily="34" charset="0"/>
                          <a:cs typeface="Arial" pitchFamily="34" charset="0"/>
                        </a:rPr>
                        <a:t> </a:t>
                      </a:r>
                      <a:r>
                        <a:rPr lang="en-US" sz="1600" b="0" i="1" dirty="0" err="1" smtClean="0">
                          <a:solidFill>
                            <a:srgbClr val="FF0000"/>
                          </a:solidFill>
                          <a:effectLst/>
                          <a:latin typeface="Arial" pitchFamily="34" charset="0"/>
                          <a:cs typeface="Arial" pitchFamily="34" charset="0"/>
                        </a:rPr>
                        <a:t>tiêu</a:t>
                      </a:r>
                      <a:r>
                        <a:rPr lang="en-US" sz="1600" b="0" i="1" baseline="0" dirty="0" smtClean="0">
                          <a:solidFill>
                            <a:srgbClr val="FF0000"/>
                          </a:solidFill>
                          <a:effectLst/>
                          <a:latin typeface="Arial" pitchFamily="34" charset="0"/>
                          <a:cs typeface="Arial" pitchFamily="34" charset="0"/>
                        </a:rPr>
                        <a:t> </a:t>
                      </a:r>
                      <a:r>
                        <a:rPr lang="en-US" sz="1600" b="0" i="1" dirty="0" smtClean="0">
                          <a:solidFill>
                            <a:srgbClr val="FF0000"/>
                          </a:solidFill>
                          <a:effectLst/>
                          <a:latin typeface="Arial" pitchFamily="34" charset="0"/>
                          <a:cs typeface="Arial" pitchFamily="34" charset="0"/>
                        </a:rPr>
                        <a:t>4</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Chăm</a:t>
                      </a:r>
                      <a:r>
                        <a:rPr lang="en-US" sz="1600" dirty="0">
                          <a:effectLst/>
                          <a:latin typeface="Arial" pitchFamily="34" charset="0"/>
                          <a:cs typeface="Arial" pitchFamily="34" charset="0"/>
                        </a:rPr>
                        <a:t> lo, </a:t>
                      </a:r>
                      <a:r>
                        <a:rPr lang="en-US" sz="1600" dirty="0" err="1">
                          <a:effectLst/>
                          <a:latin typeface="Arial" pitchFamily="34" charset="0"/>
                          <a:cs typeface="Arial" pitchFamily="34" charset="0"/>
                        </a:rPr>
                        <a:t>giúp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đỡ</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khuyến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khích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bà</a:t>
                      </a:r>
                      <a:r>
                        <a:rPr lang="en-US" sz="1600" dirty="0">
                          <a:effectLst/>
                          <a:latin typeface="Arial" pitchFamily="34" charset="0"/>
                          <a:cs typeface="Arial" pitchFamily="34" charset="0"/>
                        </a:rPr>
                        <a:t> con </a:t>
                      </a:r>
                      <a:r>
                        <a:rPr lang="en-US" sz="1600" dirty="0" err="1">
                          <a:effectLst/>
                          <a:latin typeface="Arial" pitchFamily="34" charset="0"/>
                          <a:cs typeface="Arial" pitchFamily="34" charset="0"/>
                        </a:rPr>
                        <a:t>hàng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xóm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láng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giềng</a:t>
                      </a:r>
                      <a:r>
                        <a:rPr lang="en-US" sz="1600" dirty="0">
                          <a:effectLst/>
                          <a:latin typeface="Arial" pitchFamily="34" charset="0"/>
                          <a:cs typeface="Arial" pitchFamily="34" charset="0"/>
                        </a:rPr>
                        <a:t> HTTX.</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217">
                <a:tc rowSpan="4">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2. Tiêu </a:t>
                      </a:r>
                      <a:r>
                        <a:rPr lang="pt-BR" sz="1600" b="0" dirty="0" smtClean="0">
                          <a:solidFill>
                            <a:srgbClr val="FF0000"/>
                          </a:solidFill>
                          <a:effectLst/>
                          <a:latin typeface="Arial" pitchFamily="34" charset="0"/>
                          <a:ea typeface="Calibri"/>
                          <a:cs typeface="Arial" pitchFamily="34" charset="0"/>
                        </a:rPr>
                        <a:t>chí: </a:t>
                      </a:r>
                      <a:r>
                        <a:rPr lang="en-US" sz="1600" b="0" dirty="0" err="1">
                          <a:solidFill>
                            <a:srgbClr val="FF0000"/>
                          </a:solidFill>
                          <a:effectLst/>
                          <a:latin typeface="Arial" pitchFamily="34" charset="0"/>
                          <a:ea typeface="Calibri"/>
                          <a:cs typeface="Arial" pitchFamily="34" charset="0"/>
                        </a:rPr>
                        <a:t>Năng</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SD </a:t>
                      </a:r>
                      <a:r>
                        <a:rPr lang="en-US" sz="1600" b="0" dirty="0" err="1" smtClean="0">
                          <a:solidFill>
                            <a:srgbClr val="FF0000"/>
                          </a:solidFill>
                          <a:effectLst/>
                          <a:latin typeface="Arial" pitchFamily="34" charset="0"/>
                          <a:ea typeface="Calibri"/>
                          <a:cs typeface="Arial" pitchFamily="34" charset="0"/>
                        </a:rPr>
                        <a:t>công</a:t>
                      </a:r>
                      <a:r>
                        <a:rPr lang="en-US"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cụ</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học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tập</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làm</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việc</a:t>
                      </a:r>
                      <a:r>
                        <a:rPr lang="en-US" sz="1600" b="0" dirty="0">
                          <a:solidFill>
                            <a:srgbClr val="FF0000"/>
                          </a:solidFill>
                          <a:effectLst/>
                          <a:latin typeface="Arial" pitchFamily="34" charset="0"/>
                          <a:ea typeface="Calibri"/>
                          <a:cs typeface="Arial" pitchFamily="34" charset="0"/>
                        </a:rPr>
                        <a:t> (40 </a:t>
                      </a:r>
                      <a:r>
                        <a:rPr lang="en-US" sz="1600" b="0" dirty="0" smtClean="0">
                          <a:solidFill>
                            <a:srgbClr val="FF0000"/>
                          </a:solidFill>
                          <a:effectLst/>
                          <a:latin typeface="Arial" pitchFamily="34" charset="0"/>
                          <a:ea typeface="Calibri"/>
                          <a:cs typeface="Arial" pitchFamily="34" charset="0"/>
                        </a:rPr>
                        <a:t>đ)</a:t>
                      </a:r>
                      <a:endParaRPr lang="en-US" sz="1600" b="0" dirty="0">
                        <a:solidFill>
                          <a:srgbClr val="FF0000"/>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5</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SD </a:t>
                      </a:r>
                      <a:r>
                        <a:rPr lang="en-US" sz="1600" dirty="0">
                          <a:solidFill>
                            <a:srgbClr val="0000FF"/>
                          </a:solidFill>
                          <a:effectLst/>
                          <a:latin typeface="Arial" pitchFamily="34" charset="0"/>
                          <a:cs typeface="Arial" pitchFamily="34" charset="0"/>
                        </a:rPr>
                        <a:t>ĐTDĐ </a:t>
                      </a:r>
                      <a:r>
                        <a:rPr lang="en-US" sz="1600" dirty="0" err="1">
                          <a:solidFill>
                            <a:srgbClr val="0000FF"/>
                          </a:solidFill>
                          <a:effectLst/>
                          <a:latin typeface="Arial" pitchFamily="34" charset="0"/>
                          <a:cs typeface="Arial" pitchFamily="34" charset="0"/>
                        </a:rPr>
                        <a:t>hoặc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máy</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tính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bảng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ipad</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vào</a:t>
                      </a:r>
                      <a:r>
                        <a:rPr lang="en-US" sz="1600" dirty="0" smtClean="0">
                          <a:solidFill>
                            <a:srgbClr val="0000FF"/>
                          </a:solidFill>
                          <a:effectLst/>
                          <a:latin typeface="Arial" pitchFamily="34" charset="0"/>
                          <a:cs typeface="Arial" pitchFamily="34" charset="0"/>
                        </a:rPr>
                        <a:t> </a:t>
                      </a:r>
                      <a:r>
                        <a:rPr lang="en-US" sz="1600" dirty="0">
                          <a:solidFill>
                            <a:srgbClr val="0000FF"/>
                          </a:solidFill>
                          <a:effectLst/>
                          <a:latin typeface="Arial" pitchFamily="34" charset="0"/>
                          <a:cs typeface="Arial" pitchFamily="34" charset="0"/>
                        </a:rPr>
                        <a:t>SX, </a:t>
                      </a:r>
                      <a:r>
                        <a:rPr lang="en-US" sz="1600" dirty="0" err="1">
                          <a:solidFill>
                            <a:srgbClr val="0000FF"/>
                          </a:solidFill>
                          <a:effectLst/>
                          <a:latin typeface="Arial" pitchFamily="34" charset="0"/>
                          <a:cs typeface="Arial" pitchFamily="34" charset="0"/>
                        </a:rPr>
                        <a:t>buôn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bán</a:t>
                      </a:r>
                      <a:r>
                        <a:rPr lang="en-US" sz="1600" dirty="0">
                          <a:solidFill>
                            <a:srgbClr val="0000FF"/>
                          </a:solidFill>
                          <a:effectLst/>
                          <a:latin typeface="Arial" pitchFamily="34" charset="0"/>
                          <a:cs typeface="Arial" pitchFamily="34" charset="0"/>
                        </a:rPr>
                        <a:t>, DV </a:t>
                      </a:r>
                      <a:r>
                        <a:rPr lang="en-US" sz="1600" dirty="0" err="1">
                          <a:solidFill>
                            <a:srgbClr val="0000FF"/>
                          </a:solidFill>
                          <a:effectLst/>
                          <a:latin typeface="Arial" pitchFamily="34" charset="0"/>
                          <a:cs typeface="Arial" pitchFamily="34" charset="0"/>
                        </a:rPr>
                        <a:t>có</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hiệu</a:t>
                      </a:r>
                      <a:r>
                        <a:rPr lang="en-US" sz="1600" dirty="0" smtClean="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quả</a:t>
                      </a:r>
                      <a:r>
                        <a:rPr lang="en-US" sz="1600" dirty="0" smtClean="0">
                          <a:solidFill>
                            <a:srgbClr val="0000FF"/>
                          </a:solidFill>
                          <a:effectLst/>
                          <a:latin typeface="Arial" pitchFamily="34" charset="0"/>
                          <a:cs typeface="Arial" pitchFamily="34" charset="0"/>
                        </a:rPr>
                        <a:t> (TMĐT).</a:t>
                      </a:r>
                      <a:endParaRPr lang="en-US" sz="1600" dirty="0">
                        <a:solidFill>
                          <a:srgbClr val="0000FF"/>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547">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6</a:t>
                      </a:r>
                      <a:r>
                        <a:rPr lang="en-US" sz="1600" i="1" dirty="0">
                          <a:solidFill>
                            <a:srgbClr val="FF0000"/>
                          </a:solidFill>
                          <a:effectLst/>
                          <a:latin typeface="Arial" pitchFamily="34" charset="0"/>
                          <a:cs typeface="Arial" pitchFamily="34" charset="0"/>
                        </a:rPr>
                        <a:t>. </a:t>
                      </a:r>
                      <a:r>
                        <a:rPr lang="en-US" sz="1600" dirty="0" err="1" smtClean="0">
                          <a:effectLst/>
                          <a:latin typeface="Arial" pitchFamily="34" charset="0"/>
                          <a:cs typeface="Arial" pitchFamily="34" charset="0"/>
                        </a:rPr>
                        <a:t>Tham</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gia</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học</a:t>
                      </a:r>
                      <a:r>
                        <a:rPr lang="en-US" sz="1600" dirty="0" smtClean="0">
                          <a:effectLst/>
                          <a:latin typeface="Arial" pitchFamily="34" charset="0"/>
                          <a:cs typeface="Arial" pitchFamily="34" charset="0"/>
                        </a:rPr>
                        <a:t> 1 </a:t>
                      </a:r>
                      <a:r>
                        <a:rPr lang="en-US" sz="1600" dirty="0">
                          <a:effectLst/>
                          <a:latin typeface="Arial" pitchFamily="34" charset="0"/>
                          <a:cs typeface="Arial" pitchFamily="34" charset="0"/>
                        </a:rPr>
                        <a:t>NN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tiếng</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DTTS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chào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hỏi</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xã</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giao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hiểu</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được</a:t>
                      </a:r>
                      <a:r>
                        <a:rPr lang="en-US" sz="1600" dirty="0" smtClean="0">
                          <a:effectLst/>
                          <a:latin typeface="Arial" pitchFamily="34" charset="0"/>
                          <a:cs typeface="Arial" pitchFamily="34" charset="0"/>
                        </a:rPr>
                        <a:t> HD </a:t>
                      </a:r>
                      <a:r>
                        <a:rPr lang="en-US" sz="1600" dirty="0" err="1" smtClean="0">
                          <a:effectLst/>
                          <a:latin typeface="Arial" pitchFamily="34" charset="0"/>
                          <a:cs typeface="Arial" pitchFamily="34" charset="0"/>
                        </a:rPr>
                        <a:t>bằng</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tiếng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nước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ngoài</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phục</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vụ</a:t>
                      </a:r>
                      <a:r>
                        <a:rPr lang="en-US" sz="1600" baseline="0" dirty="0" smtClean="0">
                          <a:effectLst/>
                          <a:latin typeface="Arial" pitchFamily="34" charset="0"/>
                          <a:cs typeface="Arial" pitchFamily="34" charset="0"/>
                        </a:rPr>
                        <a:t> SX </a:t>
                      </a:r>
                      <a:r>
                        <a:rPr lang="en-US" sz="1600" baseline="0" dirty="0" err="1" smtClean="0">
                          <a:effectLst/>
                          <a:latin typeface="Arial" pitchFamily="34" charset="0"/>
                          <a:cs typeface="Arial" pitchFamily="34" charset="0"/>
                        </a:rPr>
                        <a:t>và</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cuộc</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sống</a:t>
                      </a:r>
                      <a:r>
                        <a:rPr lang="en-US" sz="1600" dirty="0" smtClean="0">
                          <a:effectLst/>
                          <a:latin typeface="Arial" pitchFamily="34" charset="0"/>
                          <a:cs typeface="Arial" pitchFamily="34" charset="0"/>
                        </a:rPr>
                        <a:t>.</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600" b="0" dirty="0">
                          <a:effectLst/>
                          <a:latin typeface="Arial" pitchFamily="34" charset="0"/>
                          <a:cs typeface="Arial" pitchFamily="34" charset="0"/>
                        </a:rPr>
                        <a:t> </a:t>
                      </a:r>
                    </a:p>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dirty="0" smtClean="0">
                          <a:solidFill>
                            <a:srgbClr val="C00000"/>
                          </a:solidFill>
                          <a:effectLst/>
                          <a:latin typeface="Arial" pitchFamily="34" charset="0"/>
                          <a:cs typeface="Arial" pitchFamily="34" charset="0"/>
                        </a:rPr>
                        <a:t>7</a:t>
                      </a:r>
                      <a:r>
                        <a:rPr lang="en-US" sz="1600" dirty="0">
                          <a:solidFill>
                            <a:srgbClr val="C00000"/>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Biết</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xếp</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sắp</a:t>
                      </a:r>
                      <a:r>
                        <a:rPr lang="en-US" sz="1600" dirty="0">
                          <a:solidFill>
                            <a:srgbClr val="0000CC"/>
                          </a:solidFill>
                          <a:effectLst/>
                          <a:latin typeface="Arial" pitchFamily="34" charset="0"/>
                          <a:cs typeface="Arial" pitchFamily="34" charset="0"/>
                        </a:rPr>
                        <a:t> </a:t>
                      </a:r>
                      <a:r>
                        <a:rPr lang="en-US" sz="1600" dirty="0" err="1" smtClean="0">
                          <a:solidFill>
                            <a:srgbClr val="0000CC"/>
                          </a:solidFill>
                          <a:effectLst/>
                          <a:latin typeface="Arial" pitchFamily="34" charset="0"/>
                          <a:cs typeface="Arial" pitchFamily="34" charset="0"/>
                        </a:rPr>
                        <a:t>công</a:t>
                      </a:r>
                      <a:r>
                        <a:rPr lang="en-US" sz="1600" baseline="0" dirty="0" smtClean="0">
                          <a:solidFill>
                            <a:srgbClr val="0000CC"/>
                          </a:solidFill>
                          <a:effectLst/>
                          <a:latin typeface="Arial" pitchFamily="34" charset="0"/>
                          <a:cs typeface="Arial" pitchFamily="34" charset="0"/>
                        </a:rPr>
                        <a:t> </a:t>
                      </a:r>
                      <a:r>
                        <a:rPr lang="en-US" sz="1600" baseline="0" dirty="0" err="1" smtClean="0">
                          <a:solidFill>
                            <a:srgbClr val="0000CC"/>
                          </a:solidFill>
                          <a:effectLst/>
                          <a:latin typeface="Arial" pitchFamily="34" charset="0"/>
                          <a:cs typeface="Arial" pitchFamily="34" charset="0"/>
                        </a:rPr>
                        <a:t>việc</a:t>
                      </a:r>
                      <a:r>
                        <a:rPr lang="en-US" sz="1600" baseline="0" dirty="0" smtClean="0">
                          <a:solidFill>
                            <a:srgbClr val="0000CC"/>
                          </a:solidFill>
                          <a:effectLst/>
                          <a:latin typeface="Arial" pitchFamily="34" charset="0"/>
                          <a:cs typeface="Arial" pitchFamily="34" charset="0"/>
                        </a:rPr>
                        <a:t> </a:t>
                      </a:r>
                      <a:r>
                        <a:rPr lang="en-US" sz="1600" dirty="0" err="1" smtClean="0">
                          <a:solidFill>
                            <a:srgbClr val="0000CC"/>
                          </a:solidFill>
                          <a:effectLst/>
                          <a:latin typeface="Arial" pitchFamily="34" charset="0"/>
                          <a:cs typeface="Arial" pitchFamily="34" charset="0"/>
                        </a:rPr>
                        <a:t>hợp</a:t>
                      </a:r>
                      <a:r>
                        <a:rPr lang="en-US" sz="1600" dirty="0" smtClean="0">
                          <a:solidFill>
                            <a:srgbClr val="0000CC"/>
                          </a:solidFill>
                          <a:effectLst/>
                          <a:latin typeface="Arial" pitchFamily="34" charset="0"/>
                          <a:cs typeface="Arial" pitchFamily="34" charset="0"/>
                        </a:rPr>
                        <a:t> </a:t>
                      </a:r>
                      <a:r>
                        <a:rPr lang="en-US" sz="1600" dirty="0" err="1" smtClean="0">
                          <a:solidFill>
                            <a:srgbClr val="0000CC"/>
                          </a:solidFill>
                          <a:effectLst/>
                          <a:latin typeface="Arial" pitchFamily="34" charset="0"/>
                          <a:cs typeface="Arial" pitchFamily="34" charset="0"/>
                        </a:rPr>
                        <a:t>lý</a:t>
                      </a:r>
                      <a:r>
                        <a:rPr lang="en-US" sz="1600" dirty="0" smtClean="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để</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có</a:t>
                      </a:r>
                      <a:r>
                        <a:rPr lang="en-US" sz="1600" dirty="0">
                          <a:solidFill>
                            <a:srgbClr val="0000CC"/>
                          </a:solidFill>
                          <a:effectLst/>
                          <a:latin typeface="Arial" pitchFamily="34" charset="0"/>
                          <a:cs typeface="Arial" pitchFamily="34" charset="0"/>
                        </a:rPr>
                        <a:t> </a:t>
                      </a:r>
                      <a:r>
                        <a:rPr lang="en-US" sz="1600" dirty="0" smtClean="0">
                          <a:solidFill>
                            <a:srgbClr val="0000CC"/>
                          </a:solidFill>
                          <a:effectLst/>
                          <a:latin typeface="Arial" pitchFamily="34" charset="0"/>
                          <a:cs typeface="Arial" pitchFamily="34" charset="0"/>
                        </a:rPr>
                        <a:t>NSLĐ</a:t>
                      </a:r>
                      <a:r>
                        <a:rPr lang="en-US" sz="1600" baseline="0" dirty="0" smtClean="0">
                          <a:solidFill>
                            <a:srgbClr val="0000CC"/>
                          </a:solidFill>
                          <a:effectLst/>
                          <a:latin typeface="Arial" pitchFamily="34" charset="0"/>
                          <a:cs typeface="Arial" pitchFamily="34" charset="0"/>
                        </a:rPr>
                        <a:t> </a:t>
                      </a:r>
                      <a:r>
                        <a:rPr lang="en-US" sz="1600" dirty="0" err="1" smtClean="0">
                          <a:solidFill>
                            <a:srgbClr val="0000CC"/>
                          </a:solidFill>
                          <a:effectLst/>
                          <a:latin typeface="Arial" pitchFamily="34" charset="0"/>
                          <a:cs typeface="Arial" pitchFamily="34" charset="0"/>
                        </a:rPr>
                        <a:t>cao</a:t>
                      </a:r>
                      <a:r>
                        <a:rPr lang="en-US" sz="1600" dirty="0" smtClean="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hơn</a:t>
                      </a:r>
                      <a:r>
                        <a:rPr lang="en-US" sz="1600" dirty="0">
                          <a:solidFill>
                            <a:srgbClr val="0000CC"/>
                          </a:solidFill>
                          <a:effectLst/>
                          <a:latin typeface="Arial" pitchFamily="34" charset="0"/>
                          <a:cs typeface="Arial" pitchFamily="34" charset="0"/>
                        </a:rPr>
                        <a:t>, </a:t>
                      </a:r>
                      <a:r>
                        <a:rPr lang="en-US" sz="1600" dirty="0" smtClean="0">
                          <a:solidFill>
                            <a:srgbClr val="0000CC"/>
                          </a:solidFill>
                          <a:effectLst/>
                          <a:latin typeface="Arial" pitchFamily="34" charset="0"/>
                          <a:cs typeface="Arial" pitchFamily="34" charset="0"/>
                        </a:rPr>
                        <a:t>HQ </a:t>
                      </a:r>
                      <a:r>
                        <a:rPr lang="en-US" sz="1600" dirty="0" err="1">
                          <a:solidFill>
                            <a:srgbClr val="0000CC"/>
                          </a:solidFill>
                          <a:effectLst/>
                          <a:latin typeface="Arial" pitchFamily="34" charset="0"/>
                          <a:cs typeface="Arial" pitchFamily="34" charset="0"/>
                        </a:rPr>
                        <a:t>tốt</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hơn</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tăng</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thu</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nhập</a:t>
                      </a:r>
                      <a:r>
                        <a:rPr lang="en-US" sz="1600" dirty="0">
                          <a:solidFill>
                            <a:srgbClr val="0000CC"/>
                          </a:solidFill>
                          <a:effectLst/>
                          <a:latin typeface="Arial" pitchFamily="34" charset="0"/>
                          <a:cs typeface="Arial" pitchFamily="34" charset="0"/>
                        </a:rPr>
                        <a:t> </a:t>
                      </a:r>
                      <a:r>
                        <a:rPr lang="en-US" sz="1600" dirty="0" err="1">
                          <a:solidFill>
                            <a:srgbClr val="0000CC"/>
                          </a:solidFill>
                          <a:effectLst/>
                          <a:latin typeface="Arial" pitchFamily="34" charset="0"/>
                          <a:cs typeface="Arial" pitchFamily="34" charset="0"/>
                        </a:rPr>
                        <a:t>hơn</a:t>
                      </a:r>
                      <a:r>
                        <a:rPr lang="en-US" sz="1600" dirty="0">
                          <a:solidFill>
                            <a:srgbClr val="0000CC"/>
                          </a:solidFill>
                          <a:effectLst/>
                          <a:latin typeface="Arial" pitchFamily="34" charset="0"/>
                          <a:cs typeface="Arial" pitchFamily="34" charset="0"/>
                        </a:rPr>
                        <a:t>.</a:t>
                      </a:r>
                      <a:endParaRPr lang="en-US" sz="1600" dirty="0">
                        <a:solidFill>
                          <a:srgbClr val="0000CC"/>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8</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tính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toán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suy</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nghĩ</a:t>
                      </a:r>
                      <a:r>
                        <a:rPr lang="en-US" sz="1600" dirty="0" smtClean="0">
                          <a:effectLst/>
                          <a:latin typeface="Arial" pitchFamily="34" charset="0"/>
                          <a:cs typeface="Arial" pitchFamily="34" charset="0"/>
                        </a:rPr>
                        <a:t>,</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phân</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tích</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đánh</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giá</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tác</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động</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đến</a:t>
                      </a:r>
                      <a:r>
                        <a:rPr lang="en-US" sz="1600" baseline="0" dirty="0" smtClean="0">
                          <a:effectLst/>
                          <a:latin typeface="Arial" pitchFamily="34" charset="0"/>
                          <a:cs typeface="Arial" pitchFamily="34" charset="0"/>
                        </a:rPr>
                        <a:t> </a:t>
                      </a:r>
                      <a:r>
                        <a:rPr lang="en-US" sz="1600" dirty="0" err="1" smtClean="0">
                          <a:effectLst/>
                          <a:latin typeface="Arial" pitchFamily="34" charset="0"/>
                          <a:cs typeface="Arial" pitchFamily="34" charset="0"/>
                        </a:rPr>
                        <a:t>công</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sẽ</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triển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khai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SX, KD, DV </a:t>
                      </a:r>
                      <a:r>
                        <a:rPr lang="en-US" sz="1600" dirty="0" err="1">
                          <a:effectLst/>
                          <a:latin typeface="Arial" pitchFamily="34" charset="0"/>
                          <a:cs typeface="Arial" pitchFamily="34" charset="0"/>
                        </a:rPr>
                        <a:t>trước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khi</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quyết</a:t>
                      </a:r>
                      <a:r>
                        <a:rPr lang="en-US" sz="1600" dirty="0" smtClean="0">
                          <a:effectLst/>
                          <a:latin typeface="Arial" pitchFamily="34" charset="0"/>
                          <a:cs typeface="Arial" pitchFamily="34" charset="0"/>
                        </a:rPr>
                        <a:t> </a:t>
                      </a:r>
                      <a:r>
                        <a:rPr lang="vi-VN" sz="1600" dirty="0" smtClean="0">
                          <a:effectLst/>
                          <a:latin typeface="Arial" pitchFamily="34" charset="0"/>
                          <a:cs typeface="Arial" pitchFamily="34" charset="0"/>
                        </a:rPr>
                        <a:t>đị</a:t>
                      </a:r>
                      <a:r>
                        <a:rPr lang="en-US" sz="1600" dirty="0" err="1" smtClean="0">
                          <a:effectLst/>
                          <a:latin typeface="Arial" pitchFamily="34" charset="0"/>
                          <a:cs typeface="Arial" pitchFamily="34" charset="0"/>
                        </a:rPr>
                        <a:t>nh</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thực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hiện</a:t>
                      </a:r>
                      <a:r>
                        <a:rPr lang="en-US" sz="1600" dirty="0">
                          <a:effectLst/>
                          <a:latin typeface="Arial" pitchFamily="34" charset="0"/>
                          <a:cs typeface="Arial" pitchFamily="34" charset="0"/>
                        </a:rPr>
                        <a:t>.</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0">
                <a:tc rowSpan="2">
                  <a:txBody>
                    <a:bodyPr/>
                    <a:lstStyle/>
                    <a:p>
                      <a:pPr algn="just">
                        <a:lnSpc>
                          <a:spcPct val="115000"/>
                        </a:lnSpc>
                        <a:spcAft>
                          <a:spcPts val="0"/>
                        </a:spcAft>
                      </a:pPr>
                      <a:r>
                        <a:rPr lang="pt-BR" sz="1600" b="0" dirty="0">
                          <a:solidFill>
                            <a:srgbClr val="FF0000"/>
                          </a:solidFill>
                          <a:effectLst/>
                          <a:latin typeface="Arial" pitchFamily="34" charset="0"/>
                          <a:ea typeface="Calibri"/>
                          <a:cs typeface="Arial" pitchFamily="34" charset="0"/>
                        </a:rPr>
                        <a:t>3. Tiêu chí </a:t>
                      </a:r>
                      <a:r>
                        <a:rPr lang="en-US" sz="1600" b="0" dirty="0" err="1" smtClean="0">
                          <a:solidFill>
                            <a:srgbClr val="FF0000"/>
                          </a:solidFill>
                          <a:effectLst/>
                          <a:latin typeface="Arial" pitchFamily="34" charset="0"/>
                          <a:ea typeface="Calibri"/>
                          <a:cs typeface="Arial" pitchFamily="34" charset="0"/>
                        </a:rPr>
                        <a:t>Năng</a:t>
                      </a:r>
                      <a:r>
                        <a:rPr lang="en-US" sz="1600" b="0" dirty="0" smtClean="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lực</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XD </a:t>
                      </a:r>
                      <a:r>
                        <a:rPr lang="en-US" sz="1600" b="0" dirty="0" err="1">
                          <a:solidFill>
                            <a:srgbClr val="FF0000"/>
                          </a:solidFill>
                          <a:effectLst/>
                          <a:latin typeface="Arial" pitchFamily="34" charset="0"/>
                          <a:ea typeface="Calibri"/>
                          <a:cs typeface="Arial" pitchFamily="34" charset="0"/>
                        </a:rPr>
                        <a:t>thực</a:t>
                      </a:r>
                      <a:r>
                        <a:rPr lang="en-US" sz="1600" b="0" dirty="0">
                          <a:solidFill>
                            <a:srgbClr val="FF0000"/>
                          </a:solidFill>
                          <a:effectLst/>
                          <a:latin typeface="Arial" pitchFamily="34" charset="0"/>
                          <a:ea typeface="Calibri"/>
                          <a:cs typeface="Arial" pitchFamily="34" charset="0"/>
                        </a:rPr>
                        <a:t> </a:t>
                      </a:r>
                      <a:r>
                        <a:rPr lang="en-US" sz="1600" b="0" dirty="0" err="1">
                          <a:solidFill>
                            <a:srgbClr val="FF0000"/>
                          </a:solidFill>
                          <a:effectLst/>
                          <a:latin typeface="Arial" pitchFamily="34" charset="0"/>
                          <a:ea typeface="Calibri"/>
                          <a:cs typeface="Arial" pitchFamily="34" charset="0"/>
                        </a:rPr>
                        <a:t>hiện</a:t>
                      </a:r>
                      <a:r>
                        <a:rPr lang="en-US" sz="1600" b="0" dirty="0">
                          <a:solidFill>
                            <a:srgbClr val="FF0000"/>
                          </a:solidFill>
                          <a:effectLst/>
                          <a:latin typeface="Arial" pitchFamily="34" charset="0"/>
                          <a:ea typeface="Calibri"/>
                          <a:cs typeface="Arial" pitchFamily="34" charset="0"/>
                        </a:rPr>
                        <a:t> </a:t>
                      </a:r>
                      <a:r>
                        <a:rPr lang="en-US" sz="1600" b="0" dirty="0" smtClean="0">
                          <a:solidFill>
                            <a:srgbClr val="FF0000"/>
                          </a:solidFill>
                          <a:effectLst/>
                          <a:latin typeface="Arial" pitchFamily="34" charset="0"/>
                          <a:ea typeface="Calibri"/>
                          <a:cs typeface="Arial" pitchFamily="34" charset="0"/>
                        </a:rPr>
                        <a:t>QHXH (20 đ)</a:t>
                      </a:r>
                      <a:endParaRPr lang="en-US" sz="1600" b="0" dirty="0">
                        <a:solidFill>
                          <a:srgbClr val="FF0000"/>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9</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Thân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hòa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đồng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với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người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đoàn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gắn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với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bà</a:t>
                      </a:r>
                      <a:r>
                        <a:rPr lang="en-US" sz="1600" dirty="0">
                          <a:solidFill>
                            <a:srgbClr val="FF0000"/>
                          </a:solidFill>
                          <a:effectLst/>
                          <a:latin typeface="Arial" pitchFamily="34" charset="0"/>
                          <a:cs typeface="Arial" pitchFamily="34" charset="0"/>
                        </a:rPr>
                        <a:t> con thôn </a:t>
                      </a:r>
                      <a:r>
                        <a:rPr lang="en-US" sz="1600" dirty="0" err="1">
                          <a:solidFill>
                            <a:srgbClr val="FF0000"/>
                          </a:solidFill>
                          <a:effectLst/>
                          <a:latin typeface="Arial" pitchFamily="34" charset="0"/>
                          <a:cs typeface="Arial" pitchFamily="34" charset="0"/>
                        </a:rPr>
                        <a:t>xóm</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Tham</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gia</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giữ</a:t>
                      </a:r>
                      <a:r>
                        <a:rPr lang="en-US" sz="1600" baseline="0" dirty="0" smtClean="0">
                          <a:solidFill>
                            <a:srgbClr val="FF0000"/>
                          </a:solidFill>
                          <a:effectLst/>
                          <a:latin typeface="Arial" pitchFamily="34" charset="0"/>
                          <a:cs typeface="Arial" pitchFamily="34" charset="0"/>
                        </a:rPr>
                        <a:t> </a:t>
                      </a:r>
                      <a:r>
                        <a:rPr lang="en-US" sz="1600" baseline="0" dirty="0" err="1" smtClean="0">
                          <a:solidFill>
                            <a:srgbClr val="FF0000"/>
                          </a:solidFill>
                          <a:effectLst/>
                          <a:latin typeface="Arial" pitchFamily="34" charset="0"/>
                          <a:cs typeface="Arial" pitchFamily="34" charset="0"/>
                        </a:rPr>
                        <a:t>gìn</a:t>
                      </a:r>
                      <a:r>
                        <a:rPr lang="en-US" sz="1600" baseline="0" dirty="0" smtClean="0">
                          <a:solidFill>
                            <a:srgbClr val="FF0000"/>
                          </a:solidFill>
                          <a:effectLst/>
                          <a:latin typeface="Arial" pitchFamily="34" charset="0"/>
                          <a:cs typeface="Arial" pitchFamily="34" charset="0"/>
                        </a:rPr>
                        <a:t> TTATGT</a:t>
                      </a:r>
                      <a:endParaRPr lang="en-US" sz="1600" dirty="0">
                        <a:solidFill>
                          <a:srgbClr val="FF0000"/>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spcAft>
                          <a:spcPts val="800"/>
                        </a:spcAft>
                      </a:pPr>
                      <a:r>
                        <a:rPr lang="en-US" sz="1600" b="0" dirty="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8743">
                <a:tc vMerge="1">
                  <a:txBody>
                    <a:bodyPr/>
                    <a:lstStyle/>
                    <a:p>
                      <a:endParaRPr lang="en-US"/>
                    </a:p>
                  </a:txBody>
                  <a:tcPr/>
                </a:tc>
                <a:tc>
                  <a:txBody>
                    <a:bodyPr/>
                    <a:lstStyle/>
                    <a:p>
                      <a:pPr algn="l">
                        <a:spcAft>
                          <a:spcPts val="800"/>
                        </a:spcAft>
                      </a:pPr>
                      <a:r>
                        <a:rPr lang="en-US" sz="1600" i="1" dirty="0" err="1" smtClean="0">
                          <a:solidFill>
                            <a:srgbClr val="FF0000"/>
                          </a:solidFill>
                          <a:effectLst/>
                          <a:latin typeface="Arial" pitchFamily="34" charset="0"/>
                          <a:cs typeface="Arial" pitchFamily="34" charset="0"/>
                        </a:rPr>
                        <a:t>Chỉ</a:t>
                      </a:r>
                      <a:r>
                        <a:rPr lang="en-US" sz="1600" i="1" dirty="0" smtClean="0">
                          <a:solidFill>
                            <a:srgbClr val="FF0000"/>
                          </a:solidFill>
                          <a:effectLst/>
                          <a:latin typeface="Arial" pitchFamily="34" charset="0"/>
                          <a:cs typeface="Arial" pitchFamily="34" charset="0"/>
                        </a:rPr>
                        <a:t> </a:t>
                      </a:r>
                      <a:r>
                        <a:rPr lang="en-US" sz="1600" i="1" dirty="0" err="1" smtClean="0">
                          <a:solidFill>
                            <a:srgbClr val="FF0000"/>
                          </a:solidFill>
                          <a:effectLst/>
                          <a:latin typeface="Arial" pitchFamily="34" charset="0"/>
                          <a:cs typeface="Arial" pitchFamily="34" charset="0"/>
                        </a:rPr>
                        <a:t>tiêu</a:t>
                      </a:r>
                      <a:r>
                        <a:rPr lang="en-US" sz="1600" i="1" baseline="0" dirty="0" smtClean="0">
                          <a:solidFill>
                            <a:srgbClr val="FF0000"/>
                          </a:solidFill>
                          <a:effectLst/>
                          <a:latin typeface="Arial" pitchFamily="34" charset="0"/>
                          <a:cs typeface="Arial" pitchFamily="34" charset="0"/>
                        </a:rPr>
                        <a:t> </a:t>
                      </a:r>
                      <a:r>
                        <a:rPr lang="en-US" sz="1600" i="1" dirty="0" smtClean="0">
                          <a:solidFill>
                            <a:srgbClr val="FF0000"/>
                          </a:solidFill>
                          <a:effectLst/>
                          <a:latin typeface="Arial" pitchFamily="34" charset="0"/>
                          <a:cs typeface="Arial" pitchFamily="34" charset="0"/>
                        </a:rPr>
                        <a:t>10</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Hợp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tác</a:t>
                      </a:r>
                      <a:r>
                        <a:rPr lang="en-US" sz="1600" dirty="0">
                          <a:effectLst/>
                          <a:latin typeface="Arial" pitchFamily="34" charset="0"/>
                          <a:cs typeface="Arial" pitchFamily="34" charset="0"/>
                        </a:rPr>
                        <a:t>, chia </a:t>
                      </a:r>
                      <a:r>
                        <a:rPr lang="en-US" sz="1600" dirty="0" err="1">
                          <a:effectLst/>
                          <a:latin typeface="Arial" pitchFamily="34" charset="0"/>
                          <a:cs typeface="Arial" pitchFamily="34" charset="0"/>
                        </a:rPr>
                        <a:t>sẻ</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mọi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LĐSX</a:t>
                      </a:r>
                      <a:r>
                        <a:rPr lang="en-US" sz="1600" baseline="0" dirty="0" smtClean="0">
                          <a:effectLst/>
                          <a:latin typeface="Arial" pitchFamily="34" charset="0"/>
                          <a:cs typeface="Arial" pitchFamily="34" charset="0"/>
                        </a:rPr>
                        <a:t> </a:t>
                      </a:r>
                      <a:r>
                        <a:rPr lang="en-US" sz="1600" dirty="0" err="1" smtClean="0">
                          <a:effectLst/>
                          <a:latin typeface="Arial" pitchFamily="34" charset="0"/>
                          <a:cs typeface="Arial" pitchFamily="34" charset="0"/>
                        </a:rPr>
                        <a:t>và</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hoạt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XH; </a:t>
                      </a:r>
                      <a:r>
                        <a:rPr lang="en-US" sz="1600" dirty="0" err="1">
                          <a:effectLst/>
                          <a:latin typeface="Arial" pitchFamily="34" charset="0"/>
                          <a:cs typeface="Arial" pitchFamily="34" charset="0"/>
                        </a:rPr>
                        <a:t>tôn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trọng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mọi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ứng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đúng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tiếp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ý </a:t>
                      </a:r>
                      <a:r>
                        <a:rPr lang="en-US" sz="1600" dirty="0" err="1">
                          <a:effectLst/>
                          <a:latin typeface="Arial" pitchFamily="34" charset="0"/>
                          <a:cs typeface="Arial" pitchFamily="34" charset="0"/>
                        </a:rPr>
                        <a:t>thức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BVMT.</a:t>
                      </a:r>
                      <a:endParaRPr lang="en-US" sz="160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spcAft>
                          <a:spcPts val="800"/>
                        </a:spcAft>
                      </a:pPr>
                      <a:endParaRPr lang="en-US" sz="1600" b="0" dirty="0" smtClean="0">
                        <a:effectLst/>
                        <a:latin typeface="Arial" pitchFamily="34" charset="0"/>
                        <a:cs typeface="Arial" pitchFamily="34" charset="0"/>
                      </a:endParaRPr>
                    </a:p>
                    <a:p>
                      <a:pPr algn="ctr">
                        <a:spcAft>
                          <a:spcPts val="800"/>
                        </a:spcAft>
                      </a:pPr>
                      <a:r>
                        <a:rPr lang="en-US" sz="1600" b="0" dirty="0" smtClean="0">
                          <a:effectLst/>
                          <a:latin typeface="Arial" pitchFamily="34" charset="0"/>
                          <a:cs typeface="Arial" pitchFamily="34" charset="0"/>
                        </a:rPr>
                        <a:t>10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459">
                <a:tc gridSpan="2">
                  <a:txBody>
                    <a:bodyPr/>
                    <a:lstStyle/>
                    <a:p>
                      <a:pPr algn="l">
                        <a:spcAft>
                          <a:spcPts val="800"/>
                        </a:spcAft>
                      </a:pPr>
                      <a:r>
                        <a:rPr lang="en-US" sz="1600" dirty="0" err="1">
                          <a:solidFill>
                            <a:srgbClr val="FF0000"/>
                          </a:solidFill>
                          <a:effectLst/>
                          <a:latin typeface="Arial" pitchFamily="34" charset="0"/>
                          <a:cs typeface="Arial" pitchFamily="34" charset="0"/>
                        </a:rPr>
                        <a:t>Tổng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cộng</a:t>
                      </a:r>
                      <a:endParaRPr lang="en-US" sz="1600" dirty="0">
                        <a:solidFill>
                          <a:srgbClr val="FF0000"/>
                        </a:solidFill>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a:spcAft>
                          <a:spcPts val="800"/>
                        </a:spcAft>
                      </a:pPr>
                      <a:r>
                        <a:rPr lang="en-US" sz="1600" b="0" dirty="0">
                          <a:effectLst/>
                          <a:latin typeface="Arial" pitchFamily="34" charset="0"/>
                          <a:cs typeface="Arial" pitchFamily="34" charset="0"/>
                        </a:rPr>
                        <a:t>100</a:t>
                      </a:r>
                      <a:endParaRPr lang="en-US" sz="1600" b="0" dirty="0">
                        <a:effectLst/>
                        <a:latin typeface="Arial" pitchFamily="34" charset="0"/>
                        <a:ea typeface="Calibri"/>
                        <a:cs typeface="Arial" pitchFamily="34" charset="0"/>
                      </a:endParaRPr>
                    </a:p>
                  </a:txBody>
                  <a:tcPr marL="28525" marR="285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241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0" y="43934"/>
            <a:ext cx="8991600" cy="369332"/>
          </a:xfrm>
          <a:prstGeom prst="rect">
            <a:avLst/>
          </a:prstGeom>
          <a:noFill/>
        </p:spPr>
        <p:txBody>
          <a:bodyPr wrap="square" rtlCol="0">
            <a:spAutoFit/>
          </a:bodyPr>
          <a:lstStyle/>
          <a:p>
            <a:pPr algn="ctr"/>
            <a:r>
              <a:rPr lang="pt-BR" b="1" dirty="0">
                <a:solidFill>
                  <a:srgbClr val="FF0000"/>
                </a:solidFill>
                <a:latin typeface="Arial" pitchFamily="34" charset="0"/>
                <a:cs typeface="Arial" pitchFamily="34" charset="0"/>
              </a:rPr>
              <a:t>TIÊU CHÍ </a:t>
            </a:r>
            <a:r>
              <a:rPr lang="vi-VN" b="1" dirty="0">
                <a:solidFill>
                  <a:srgbClr val="FF0000"/>
                </a:solidFill>
                <a:latin typeface="Arial" pitchFamily="34" charset="0"/>
                <a:cs typeface="Arial" pitchFamily="34" charset="0"/>
              </a:rPr>
              <a:t>ĐÁNH </a:t>
            </a:r>
            <a:r>
              <a:rPr lang="vi-VN" b="1" dirty="0" smtClean="0">
                <a:solidFill>
                  <a:srgbClr val="FF0000"/>
                </a:solidFill>
                <a:latin typeface="Arial" pitchFamily="34" charset="0"/>
                <a:cs typeface="Arial" pitchFamily="34" charset="0"/>
              </a:rPr>
              <a:t>GIÁ </a:t>
            </a:r>
            <a:r>
              <a:rPr lang="pt-BR" b="1" dirty="0" smtClean="0">
                <a:solidFill>
                  <a:srgbClr val="FF0000"/>
                </a:solidFill>
                <a:latin typeface="Arial" pitchFamily="34" charset="0"/>
                <a:cs typeface="Arial" pitchFamily="34" charset="0"/>
              </a:rPr>
              <a:t>DÙNG </a:t>
            </a:r>
            <a:r>
              <a:rPr lang="pt-BR" b="1" dirty="0">
                <a:solidFill>
                  <a:srgbClr val="FF0000"/>
                </a:solidFill>
                <a:latin typeface="Arial" pitchFamily="34" charset="0"/>
                <a:cs typeface="Arial" pitchFamily="34" charset="0"/>
              </a:rPr>
              <a:t>CHO </a:t>
            </a:r>
            <a:r>
              <a:rPr lang="pt-BR" b="1" dirty="0" smtClean="0">
                <a:solidFill>
                  <a:srgbClr val="FF0000"/>
                </a:solidFill>
                <a:latin typeface="Arial" pitchFamily="34" charset="0"/>
                <a:cs typeface="Arial" pitchFamily="34" charset="0"/>
              </a:rPr>
              <a:t>ĐÔI TƯỢNG NGƯỜI </a:t>
            </a:r>
            <a:r>
              <a:rPr lang="pt-BR" b="1" dirty="0">
                <a:solidFill>
                  <a:srgbClr val="FF0000"/>
                </a:solidFill>
                <a:latin typeface="Arial" pitchFamily="34" charset="0"/>
                <a:cs typeface="Arial" pitchFamily="34" charset="0"/>
              </a:rPr>
              <a:t>DÂN TRONG XÃ</a:t>
            </a:r>
            <a:endParaRPr lang="en-US"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685263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3336134"/>
              </p:ext>
            </p:extLst>
          </p:nvPr>
        </p:nvGraphicFramePr>
        <p:xfrm>
          <a:off x="323528" y="1268760"/>
          <a:ext cx="8352928" cy="5112569"/>
        </p:xfrm>
        <a:graphic>
          <a:graphicData uri="http://schemas.openxmlformats.org/drawingml/2006/table">
            <a:tbl>
              <a:tblPr firstRow="1" bandRow="1">
                <a:tableStyleId>{5C22544A-7EE6-4342-B048-85BDC9FD1C3A}</a:tableStyleId>
              </a:tblPr>
              <a:tblGrid>
                <a:gridCol w="7056784"/>
                <a:gridCol w="1296144"/>
              </a:tblGrid>
              <a:tr h="796074">
                <a:tc>
                  <a:txBody>
                    <a:bodyPr/>
                    <a:lstStyle/>
                    <a:p>
                      <a:pPr algn="ctr">
                        <a:lnSpc>
                          <a:spcPts val="1600"/>
                        </a:lnSpc>
                        <a:spcAft>
                          <a:spcPts val="0"/>
                        </a:spcAft>
                      </a:pPr>
                      <a:r>
                        <a:rPr lang="en-US" sz="2000" b="1" dirty="0" err="1">
                          <a:solidFill>
                            <a:srgbClr val="FF0000"/>
                          </a:solidFill>
                          <a:effectLst/>
                          <a:latin typeface="Arial" pitchFamily="34" charset="0"/>
                          <a:ea typeface="Times New Roman"/>
                          <a:cs typeface="Arial" pitchFamily="34" charset="0"/>
                        </a:rPr>
                        <a:t>Chỉ</a:t>
                      </a:r>
                      <a:r>
                        <a:rPr lang="en-US" sz="2000" b="1" dirty="0">
                          <a:solidFill>
                            <a:srgbClr val="FF0000"/>
                          </a:solidFill>
                          <a:effectLst/>
                          <a:latin typeface="Arial" pitchFamily="34" charset="0"/>
                          <a:ea typeface="Times New Roman"/>
                          <a:cs typeface="Arial" pitchFamily="34" charset="0"/>
                        </a:rPr>
                        <a:t> </a:t>
                      </a:r>
                      <a:r>
                        <a:rPr lang="en-US" sz="2000" b="1" dirty="0" err="1">
                          <a:solidFill>
                            <a:srgbClr val="FF0000"/>
                          </a:solidFill>
                          <a:effectLst/>
                          <a:latin typeface="Arial" pitchFamily="34" charset="0"/>
                          <a:ea typeface="Times New Roman"/>
                          <a:cs typeface="Arial" pitchFamily="34" charset="0"/>
                        </a:rPr>
                        <a:t>tiêu</a:t>
                      </a:r>
                      <a:endParaRPr lang="en-US" sz="2000" b="1" dirty="0">
                        <a:solidFill>
                          <a:srgbClr val="FF0000"/>
                        </a:solidFill>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ts val="1600"/>
                        </a:lnSpc>
                        <a:spcAft>
                          <a:spcPts val="0"/>
                        </a:spcAft>
                      </a:pPr>
                      <a:r>
                        <a:rPr lang="en-US" sz="2000" b="1" dirty="0" err="1">
                          <a:solidFill>
                            <a:srgbClr val="FF0000"/>
                          </a:solidFill>
                          <a:effectLst/>
                          <a:latin typeface="Arial" pitchFamily="34" charset="0"/>
                          <a:ea typeface="Calibri"/>
                          <a:cs typeface="Arial" pitchFamily="34" charset="0"/>
                        </a:rPr>
                        <a:t>Đánh</a:t>
                      </a:r>
                      <a:r>
                        <a:rPr lang="en-US" sz="2000" b="1" dirty="0">
                          <a:solidFill>
                            <a:srgbClr val="FF0000"/>
                          </a:solidFill>
                          <a:effectLst/>
                          <a:latin typeface="Arial" pitchFamily="34" charset="0"/>
                          <a:ea typeface="Calibri"/>
                          <a:cs typeface="Arial" pitchFamily="34" charset="0"/>
                        </a:rPr>
                        <a:t> </a:t>
                      </a:r>
                      <a:r>
                        <a:rPr lang="en-US" sz="2000" b="1" dirty="0" err="1">
                          <a:solidFill>
                            <a:srgbClr val="FF0000"/>
                          </a:solidFill>
                          <a:effectLst/>
                          <a:latin typeface="Arial" pitchFamily="34" charset="0"/>
                          <a:ea typeface="Calibri"/>
                          <a:cs typeface="Arial" pitchFamily="34" charset="0"/>
                        </a:rPr>
                        <a:t>giá</a:t>
                      </a:r>
                      <a:endParaRPr lang="en-US" sz="2000" dirty="0">
                        <a:solidFill>
                          <a:srgbClr val="FF0000"/>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72980">
                <a:tc>
                  <a:txBody>
                    <a:bodyPr/>
                    <a:lstStyle/>
                    <a:p>
                      <a:pPr algn="just">
                        <a:lnSpc>
                          <a:spcPts val="1700"/>
                        </a:lnSpc>
                        <a:spcBef>
                          <a:spcPts val="200"/>
                        </a:spcBef>
                        <a:spcAft>
                          <a:spcPts val="200"/>
                        </a:spcAft>
                      </a:pPr>
                      <a:r>
                        <a:rPr lang="nb-NO" sz="2000" dirty="0">
                          <a:solidFill>
                            <a:srgbClr val="0000CC"/>
                          </a:solidFill>
                          <a:effectLst/>
                          <a:latin typeface="Arial" pitchFamily="34" charset="0"/>
                          <a:ea typeface="Calibri"/>
                          <a:cs typeface="Arial" pitchFamily="34" charset="0"/>
                        </a:rPr>
                        <a:t>a) </a:t>
                      </a:r>
                      <a:r>
                        <a:rPr lang="nb-NO" sz="2000" b="1" i="1" dirty="0">
                          <a:solidFill>
                            <a:srgbClr val="FF0000"/>
                          </a:solidFill>
                          <a:effectLst/>
                          <a:latin typeface="Arial" pitchFamily="34" charset="0"/>
                          <a:ea typeface="Calibri"/>
                          <a:cs typeface="Arial" pitchFamily="34" charset="0"/>
                        </a:rPr>
                        <a:t>Chỉ tiêu 1: </a:t>
                      </a:r>
                      <a:r>
                        <a:rPr lang="nb-NO" sz="2000" dirty="0">
                          <a:solidFill>
                            <a:srgbClr val="0000CC"/>
                          </a:solidFill>
                          <a:effectLst/>
                          <a:latin typeface="Arial" pitchFamily="34" charset="0"/>
                          <a:ea typeface="Calibri"/>
                          <a:cs typeface="Arial" pitchFamily="34" charset="0"/>
                        </a:rPr>
                        <a:t>Thực hiện đầy đủ quyền và nghĩa vụ của người học </a:t>
                      </a:r>
                      <a:r>
                        <a:rPr lang="vi-VN" sz="2000" dirty="0">
                          <a:solidFill>
                            <a:srgbClr val="0000CC"/>
                          </a:solidFill>
                          <a:effectLst/>
                          <a:latin typeface="Arial" pitchFamily="34" charset="0"/>
                          <a:ea typeface="Calibri"/>
                          <a:cs typeface="Arial" pitchFamily="34" charset="0"/>
                        </a:rPr>
                        <a:t>theo quy định của Bộ Giáo dục và Đào tạo</a:t>
                      </a:r>
                      <a:endParaRPr lang="en-US" sz="20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sz="2000" dirty="0" err="1">
                          <a:solidFill>
                            <a:srgbClr val="0000CC"/>
                          </a:solidFill>
                          <a:effectLst/>
                          <a:latin typeface="Arial" pitchFamily="34" charset="0"/>
                          <a:ea typeface="Calibri"/>
                          <a:cs typeface="Arial" pitchFamily="34" charset="0"/>
                        </a:rPr>
                        <a:t>Đạt</a:t>
                      </a:r>
                      <a:endParaRPr lang="en-US" sz="20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505">
                <a:tc>
                  <a:txBody>
                    <a:bodyPr/>
                    <a:lstStyle/>
                    <a:p>
                      <a:pPr algn="just">
                        <a:lnSpc>
                          <a:spcPts val="1700"/>
                        </a:lnSpc>
                        <a:spcBef>
                          <a:spcPts val="200"/>
                        </a:spcBef>
                        <a:spcAft>
                          <a:spcPts val="200"/>
                        </a:spcAft>
                      </a:pPr>
                      <a:endParaRPr lang="nb-NO" sz="2000" dirty="0" smtClean="0">
                        <a:solidFill>
                          <a:srgbClr val="0000CC"/>
                        </a:solidFill>
                        <a:effectLst/>
                        <a:latin typeface="Arial" pitchFamily="34" charset="0"/>
                        <a:ea typeface="Calibri"/>
                        <a:cs typeface="Arial" pitchFamily="34" charset="0"/>
                      </a:endParaRPr>
                    </a:p>
                    <a:p>
                      <a:pPr algn="just">
                        <a:lnSpc>
                          <a:spcPts val="1700"/>
                        </a:lnSpc>
                        <a:spcBef>
                          <a:spcPts val="200"/>
                        </a:spcBef>
                        <a:spcAft>
                          <a:spcPts val="200"/>
                        </a:spcAft>
                      </a:pPr>
                      <a:r>
                        <a:rPr lang="nb-NO" sz="2000" dirty="0" smtClean="0">
                          <a:solidFill>
                            <a:srgbClr val="0000CC"/>
                          </a:solidFill>
                          <a:effectLst/>
                          <a:latin typeface="Arial" pitchFamily="34" charset="0"/>
                          <a:ea typeface="Calibri"/>
                          <a:cs typeface="Arial" pitchFamily="34" charset="0"/>
                        </a:rPr>
                        <a:t>b</a:t>
                      </a:r>
                      <a:r>
                        <a:rPr lang="nb-NO" sz="2000" dirty="0">
                          <a:solidFill>
                            <a:srgbClr val="0000CC"/>
                          </a:solidFill>
                          <a:effectLst/>
                          <a:latin typeface="Arial" pitchFamily="34" charset="0"/>
                          <a:ea typeface="Calibri"/>
                          <a:cs typeface="Arial" pitchFamily="34" charset="0"/>
                        </a:rPr>
                        <a:t>) </a:t>
                      </a:r>
                      <a:r>
                        <a:rPr lang="nb-NO" sz="2000" b="1" i="1" dirty="0">
                          <a:solidFill>
                            <a:srgbClr val="FF0000"/>
                          </a:solidFill>
                          <a:effectLst/>
                          <a:latin typeface="Arial" pitchFamily="34" charset="0"/>
                          <a:ea typeface="Calibri"/>
                          <a:cs typeface="Arial" pitchFamily="34" charset="0"/>
                        </a:rPr>
                        <a:t>Chỉ tiêu 2: </a:t>
                      </a:r>
                      <a:r>
                        <a:rPr lang="nb-NO" sz="2000" dirty="0">
                          <a:solidFill>
                            <a:srgbClr val="0000CC"/>
                          </a:solidFill>
                          <a:effectLst/>
                          <a:latin typeface="Arial" pitchFamily="34" charset="0"/>
                          <a:ea typeface="Calibri"/>
                          <a:cs typeface="Arial" pitchFamily="34" charset="0"/>
                        </a:rPr>
                        <a:t>Kết quả học tập và rèn luyện đạt yêu cầu theo các văn bản quy định về đánh giá học sinh, sinh viên, học viên của Bộ Giáo dục và Đào tạo.</a:t>
                      </a:r>
                      <a:endParaRPr lang="en-US" sz="2000" dirty="0">
                        <a:solidFill>
                          <a:srgbClr val="0000CC"/>
                        </a:solidFill>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sz="2000" dirty="0" err="1">
                          <a:solidFill>
                            <a:srgbClr val="0000CC"/>
                          </a:solidFill>
                          <a:effectLst/>
                          <a:latin typeface="Arial" pitchFamily="34" charset="0"/>
                          <a:ea typeface="Calibri"/>
                          <a:cs typeface="Arial" pitchFamily="34" charset="0"/>
                        </a:rPr>
                        <a:t>Đạt</a:t>
                      </a:r>
                      <a:endParaRPr lang="en-US" sz="20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505">
                <a:tc>
                  <a:txBody>
                    <a:bodyPr/>
                    <a:lstStyle/>
                    <a:p>
                      <a:pPr algn="just">
                        <a:lnSpc>
                          <a:spcPts val="1600"/>
                        </a:lnSpc>
                        <a:spcAft>
                          <a:spcPts val="0"/>
                        </a:spcAft>
                      </a:pPr>
                      <a:endParaRPr lang="nb-NO" sz="2000" dirty="0" smtClean="0">
                        <a:solidFill>
                          <a:srgbClr val="0000CC"/>
                        </a:solidFill>
                        <a:effectLst/>
                        <a:latin typeface="Arial" pitchFamily="34" charset="0"/>
                        <a:cs typeface="Arial" pitchFamily="34" charset="0"/>
                      </a:endParaRPr>
                    </a:p>
                    <a:p>
                      <a:pPr algn="just">
                        <a:lnSpc>
                          <a:spcPts val="1600"/>
                        </a:lnSpc>
                        <a:spcAft>
                          <a:spcPts val="0"/>
                        </a:spcAft>
                      </a:pPr>
                      <a:r>
                        <a:rPr lang="nb-NO" sz="2000" dirty="0" smtClean="0">
                          <a:solidFill>
                            <a:srgbClr val="0000CC"/>
                          </a:solidFill>
                          <a:effectLst/>
                          <a:latin typeface="Arial" pitchFamily="34" charset="0"/>
                          <a:cs typeface="Arial" pitchFamily="34" charset="0"/>
                        </a:rPr>
                        <a:t>c</a:t>
                      </a:r>
                      <a:r>
                        <a:rPr lang="nb-NO" sz="2000" dirty="0">
                          <a:solidFill>
                            <a:srgbClr val="0000CC"/>
                          </a:solidFill>
                          <a:effectLst/>
                          <a:latin typeface="Arial" pitchFamily="34" charset="0"/>
                          <a:cs typeface="Arial" pitchFamily="34" charset="0"/>
                        </a:rPr>
                        <a:t>) </a:t>
                      </a:r>
                      <a:r>
                        <a:rPr lang="nb-NO" sz="2000" b="1" i="1" dirty="0">
                          <a:solidFill>
                            <a:srgbClr val="FF0000"/>
                          </a:solidFill>
                          <a:effectLst/>
                          <a:latin typeface="Arial" pitchFamily="34" charset="0"/>
                          <a:cs typeface="Arial" pitchFamily="34" charset="0"/>
                        </a:rPr>
                        <a:t>Chỉ tiêu 3:</a:t>
                      </a:r>
                      <a:r>
                        <a:rPr lang="nb-NO" sz="2000" dirty="0">
                          <a:solidFill>
                            <a:srgbClr val="0000CC"/>
                          </a:solidFill>
                          <a:effectLst/>
                          <a:latin typeface="Arial" pitchFamily="34" charset="0"/>
                          <a:cs typeface="Arial" pitchFamily="34" charset="0"/>
                        </a:rPr>
                        <a:t> Không vi phạm các quy định của </a:t>
                      </a:r>
                      <a:r>
                        <a:rPr lang="vi-VN" sz="2000" dirty="0">
                          <a:solidFill>
                            <a:srgbClr val="0000CC"/>
                          </a:solidFill>
                          <a:effectLst/>
                          <a:latin typeface="Arial" pitchFamily="34" charset="0"/>
                          <a:cs typeface="Arial" pitchFamily="34" charset="0"/>
                        </a:rPr>
                        <a:t>cơ sở giáo dục </a:t>
                      </a:r>
                      <a:r>
                        <a:rPr lang="nb-NO" sz="2000" dirty="0">
                          <a:solidFill>
                            <a:srgbClr val="0000CC"/>
                          </a:solidFill>
                          <a:effectLst/>
                          <a:latin typeface="Arial" pitchFamily="34" charset="0"/>
                          <a:cs typeface="Arial" pitchFamily="34" charset="0"/>
                        </a:rPr>
                        <a:t>và đào tạo, quy định pháp luật của Nhà nước đến mức bị xử lý kỷ luật từ mức khiển trách trở lên.</a:t>
                      </a:r>
                      <a:endParaRPr lang="en-US" sz="2000" dirty="0">
                        <a:solidFill>
                          <a:srgbClr val="0000CC"/>
                        </a:solidFill>
                        <a:effectLst/>
                        <a:latin typeface="Arial" pitchFamily="34" charset="0"/>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sz="2000" dirty="0" err="1">
                          <a:solidFill>
                            <a:srgbClr val="0000CC"/>
                          </a:solidFill>
                          <a:effectLst/>
                          <a:latin typeface="Arial" pitchFamily="34" charset="0"/>
                          <a:ea typeface="Calibri"/>
                          <a:cs typeface="Arial" pitchFamily="34" charset="0"/>
                        </a:rPr>
                        <a:t>Đạt</a:t>
                      </a:r>
                      <a:endParaRPr lang="en-US" sz="20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505">
                <a:tc>
                  <a:txBody>
                    <a:bodyPr/>
                    <a:lstStyle/>
                    <a:p>
                      <a:pPr algn="just">
                        <a:lnSpc>
                          <a:spcPts val="1600"/>
                        </a:lnSpc>
                        <a:spcAft>
                          <a:spcPts val="0"/>
                        </a:spcAft>
                      </a:pPr>
                      <a:r>
                        <a:rPr lang="nb-NO" sz="2000" dirty="0">
                          <a:solidFill>
                            <a:srgbClr val="0000CC"/>
                          </a:solidFill>
                          <a:effectLst/>
                          <a:latin typeface="Arial" pitchFamily="34" charset="0"/>
                          <a:cs typeface="Arial" pitchFamily="34" charset="0"/>
                        </a:rPr>
                        <a:t>d) </a:t>
                      </a:r>
                      <a:r>
                        <a:rPr lang="nb-NO" sz="2000" b="1" i="1" dirty="0">
                          <a:solidFill>
                            <a:srgbClr val="FF0000"/>
                          </a:solidFill>
                          <a:effectLst/>
                          <a:latin typeface="Arial" pitchFamily="34" charset="0"/>
                          <a:cs typeface="Arial" pitchFamily="34" charset="0"/>
                        </a:rPr>
                        <a:t>Chỉ tiêu 4:</a:t>
                      </a:r>
                      <a:r>
                        <a:rPr lang="nb-NO" sz="2000" dirty="0">
                          <a:solidFill>
                            <a:srgbClr val="0000CC"/>
                          </a:solidFill>
                          <a:effectLst/>
                          <a:latin typeface="Arial" pitchFamily="34" charset="0"/>
                          <a:cs typeface="Arial" pitchFamily="34" charset="0"/>
                        </a:rPr>
                        <a:t> </a:t>
                      </a:r>
                      <a:r>
                        <a:rPr lang="en-US" sz="2000" dirty="0">
                          <a:solidFill>
                            <a:srgbClr val="0000CC"/>
                          </a:solidFill>
                          <a:effectLst/>
                          <a:latin typeface="Arial" pitchFamily="34" charset="0"/>
                          <a:cs typeface="Arial" pitchFamily="34" charset="0"/>
                        </a:rPr>
                        <a:t>C</a:t>
                      </a:r>
                      <a:r>
                        <a:rPr lang="vi-VN" sz="2000" dirty="0">
                          <a:solidFill>
                            <a:srgbClr val="0000CC"/>
                          </a:solidFill>
                          <a:effectLst/>
                          <a:latin typeface="Arial" pitchFamily="34" charset="0"/>
                          <a:cs typeface="Arial" pitchFamily="34" charset="0"/>
                        </a:rPr>
                        <a:t>ó năng </a:t>
                      </a:r>
                      <a:r>
                        <a:rPr lang="en-US" sz="2000" dirty="0" err="1">
                          <a:solidFill>
                            <a:srgbClr val="0000CC"/>
                          </a:solidFill>
                          <a:effectLst/>
                          <a:latin typeface="Arial" pitchFamily="34" charset="0"/>
                          <a:cs typeface="Arial" pitchFamily="34" charset="0"/>
                        </a:rPr>
                        <a:t>lực</a:t>
                      </a:r>
                      <a:r>
                        <a:rPr lang="en-US" sz="2000" dirty="0">
                          <a:solidFill>
                            <a:srgbClr val="0000CC"/>
                          </a:solidFill>
                          <a:effectLst/>
                          <a:latin typeface="Arial" pitchFamily="34" charset="0"/>
                          <a:cs typeface="Arial" pitchFamily="34" charset="0"/>
                        </a:rPr>
                        <a:t> </a:t>
                      </a:r>
                      <a:r>
                        <a:rPr lang="vi-VN" sz="2000" dirty="0">
                          <a:solidFill>
                            <a:srgbClr val="0000CC"/>
                          </a:solidFill>
                          <a:effectLst/>
                          <a:latin typeface="Arial" pitchFamily="34" charset="0"/>
                          <a:cs typeface="Arial" pitchFamily="34" charset="0"/>
                        </a:rPr>
                        <a:t>tự học, tự </a:t>
                      </a:r>
                      <a:r>
                        <a:rPr lang="en-US" sz="2000" dirty="0" err="1">
                          <a:solidFill>
                            <a:srgbClr val="0000CC"/>
                          </a:solidFill>
                          <a:effectLst/>
                          <a:latin typeface="Arial" pitchFamily="34" charset="0"/>
                          <a:cs typeface="Arial" pitchFamily="34" charset="0"/>
                        </a:rPr>
                        <a:t>nghiên</a:t>
                      </a:r>
                      <a:r>
                        <a:rPr lang="en-US" sz="2000" dirty="0">
                          <a:solidFill>
                            <a:srgbClr val="0000CC"/>
                          </a:solidFill>
                          <a:effectLst/>
                          <a:latin typeface="Arial" pitchFamily="34" charset="0"/>
                          <a:cs typeface="Arial" pitchFamily="34" charset="0"/>
                        </a:rPr>
                        <a:t> </a:t>
                      </a:r>
                      <a:r>
                        <a:rPr lang="en-US" sz="2000" dirty="0" err="1">
                          <a:solidFill>
                            <a:srgbClr val="0000CC"/>
                          </a:solidFill>
                          <a:effectLst/>
                          <a:latin typeface="Arial" pitchFamily="34" charset="0"/>
                          <a:cs typeface="Arial" pitchFamily="34" charset="0"/>
                        </a:rPr>
                        <a:t>cứu</a:t>
                      </a:r>
                      <a:r>
                        <a:rPr lang="vi-VN"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tham</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gia</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nghiên</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cứu</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khoa</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học</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định</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hướng</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phát</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triển</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nghề</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nghiệp</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bản</a:t>
                      </a:r>
                      <a:r>
                        <a:rPr lang="en-GB" sz="2000" dirty="0">
                          <a:solidFill>
                            <a:srgbClr val="0000CC"/>
                          </a:solidFill>
                          <a:effectLst/>
                          <a:latin typeface="Arial" pitchFamily="34" charset="0"/>
                          <a:cs typeface="Arial" pitchFamily="34" charset="0"/>
                        </a:rPr>
                        <a:t> </a:t>
                      </a:r>
                      <a:r>
                        <a:rPr lang="en-GB" sz="2000" dirty="0" err="1">
                          <a:solidFill>
                            <a:srgbClr val="0000CC"/>
                          </a:solidFill>
                          <a:effectLst/>
                          <a:latin typeface="Arial" pitchFamily="34" charset="0"/>
                          <a:cs typeface="Arial" pitchFamily="34" charset="0"/>
                        </a:rPr>
                        <a:t>thân</a:t>
                      </a:r>
                      <a:r>
                        <a:rPr lang="en-GB" sz="2000" dirty="0">
                          <a:solidFill>
                            <a:srgbClr val="0000CC"/>
                          </a:solidFill>
                          <a:effectLst/>
                          <a:latin typeface="Arial" pitchFamily="34" charset="0"/>
                          <a:cs typeface="Arial" pitchFamily="34" charset="0"/>
                        </a:rPr>
                        <a:t>.</a:t>
                      </a:r>
                      <a:endParaRPr lang="en-US" sz="2000" dirty="0">
                        <a:solidFill>
                          <a:srgbClr val="0000CC"/>
                        </a:solidFill>
                        <a:effectLst/>
                        <a:latin typeface="Arial" pitchFamily="34" charset="0"/>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sz="2000" dirty="0" err="1">
                          <a:solidFill>
                            <a:srgbClr val="0000CC"/>
                          </a:solidFill>
                          <a:effectLst/>
                          <a:latin typeface="Arial" pitchFamily="34" charset="0"/>
                          <a:ea typeface="Calibri"/>
                          <a:cs typeface="Arial" pitchFamily="34" charset="0"/>
                        </a:rPr>
                        <a:t>Đạt</a:t>
                      </a:r>
                      <a:endParaRPr lang="en-US" sz="2000" dirty="0">
                        <a:solidFill>
                          <a:srgbClr val="0000CC"/>
                        </a:solidFill>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0" y="404664"/>
            <a:ext cx="9036496" cy="369332"/>
          </a:xfrm>
          <a:prstGeom prst="rect">
            <a:avLst/>
          </a:prstGeom>
          <a:noFill/>
        </p:spPr>
        <p:txBody>
          <a:bodyPr wrap="square" rtlCol="0">
            <a:spAutoFit/>
          </a:bodyPr>
          <a:lstStyle/>
          <a:p>
            <a:pPr algn="ctr"/>
            <a:r>
              <a:rPr lang="vi-VN" b="1" dirty="0">
                <a:solidFill>
                  <a:srgbClr val="FF0000"/>
                </a:solidFill>
              </a:rPr>
              <a:t>TIÊU CHÍ ĐÁNH </a:t>
            </a:r>
            <a:r>
              <a:rPr lang="vi-VN" b="1" dirty="0" smtClean="0">
                <a:solidFill>
                  <a:srgbClr val="FF0000"/>
                </a:solidFill>
              </a:rPr>
              <a:t>GIÁ</a:t>
            </a:r>
            <a:r>
              <a:rPr lang="en-US" b="1" dirty="0" smtClean="0">
                <a:solidFill>
                  <a:srgbClr val="FF0000"/>
                </a:solidFill>
              </a:rPr>
              <a:t> </a:t>
            </a:r>
            <a:r>
              <a:rPr lang="pt-BR" b="1" dirty="0" smtClean="0">
                <a:solidFill>
                  <a:srgbClr val="FF0000"/>
                </a:solidFill>
                <a:latin typeface="Arial" pitchFamily="34" charset="0"/>
                <a:cs typeface="Arial" pitchFamily="34" charset="0"/>
              </a:rPr>
              <a:t>DÙNG </a:t>
            </a:r>
            <a:r>
              <a:rPr lang="pt-BR" b="1" dirty="0">
                <a:solidFill>
                  <a:srgbClr val="FF0000"/>
                </a:solidFill>
                <a:latin typeface="Arial" pitchFamily="34" charset="0"/>
                <a:cs typeface="Arial" pitchFamily="34" charset="0"/>
              </a:rPr>
              <a:t>CHO </a:t>
            </a:r>
            <a:r>
              <a:rPr lang="en-US" b="1" dirty="0" smtClean="0">
                <a:solidFill>
                  <a:srgbClr val="FF0000"/>
                </a:solidFill>
                <a:latin typeface="Arial" pitchFamily="34" charset="0"/>
                <a:cs typeface="Arial" pitchFamily="34" charset="0"/>
              </a:rPr>
              <a:t>NGƯỜI HỌC</a:t>
            </a:r>
            <a:endParaRPr lang="en-US"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593063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8721707"/>
              </p:ext>
            </p:extLst>
          </p:nvPr>
        </p:nvGraphicFramePr>
        <p:xfrm>
          <a:off x="179512" y="568039"/>
          <a:ext cx="8712968" cy="5987186"/>
        </p:xfrm>
        <a:graphic>
          <a:graphicData uri="http://schemas.openxmlformats.org/drawingml/2006/table">
            <a:tbl>
              <a:tblPr firstRow="1" firstCol="1" bandRow="1">
                <a:tableStyleId>{5C22544A-7EE6-4342-B048-85BDC9FD1C3A}</a:tableStyleId>
              </a:tblPr>
              <a:tblGrid>
                <a:gridCol w="951837"/>
                <a:gridCol w="3441256"/>
                <a:gridCol w="4319875"/>
              </a:tblGrid>
              <a:tr h="184532">
                <a:tc>
                  <a:txBody>
                    <a:bodyPr/>
                    <a:lstStyle/>
                    <a:p>
                      <a:pPr algn="ctr">
                        <a:lnSpc>
                          <a:spcPct val="115000"/>
                        </a:lnSpc>
                        <a:spcAft>
                          <a:spcPts val="0"/>
                        </a:spcAft>
                      </a:pPr>
                      <a:r>
                        <a:rPr lang="en-US" sz="1100" dirty="0">
                          <a:effectLst/>
                        </a:rPr>
                        <a:t> </a:t>
                      </a:r>
                      <a:endParaRPr lang="en-US" sz="1100" dirty="0">
                        <a:effectLst/>
                        <a:latin typeface="Times New Roman"/>
                        <a:ea typeface="Calibri"/>
                        <a:cs typeface="Times New Roman"/>
                      </a:endParaRPr>
                    </a:p>
                  </a:txBody>
                  <a:tcPr marL="54971" marR="54971" marT="0" marB="0">
                    <a:solidFill>
                      <a:srgbClr val="FFFF00"/>
                    </a:solidFill>
                  </a:tcPr>
                </a:tc>
                <a:tc>
                  <a:txBody>
                    <a:bodyPr/>
                    <a:lstStyle/>
                    <a:p>
                      <a:pPr algn="ctr">
                        <a:lnSpc>
                          <a:spcPct val="115000"/>
                        </a:lnSpc>
                        <a:spcAft>
                          <a:spcPts val="0"/>
                        </a:spcAft>
                      </a:pPr>
                      <a:r>
                        <a:rPr lang="en-US" sz="1600" dirty="0">
                          <a:solidFill>
                            <a:srgbClr val="FF0000"/>
                          </a:solidFill>
                          <a:effectLst/>
                          <a:latin typeface="Arial" pitchFamily="34" charset="0"/>
                          <a:cs typeface="Arial" pitchFamily="34" charset="0"/>
                        </a:rPr>
                        <a:t>VĂN BẢN 244</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ctr">
                        <a:lnSpc>
                          <a:spcPct val="115000"/>
                        </a:lnSpc>
                        <a:spcAft>
                          <a:spcPts val="0"/>
                        </a:spcAft>
                      </a:pPr>
                      <a:r>
                        <a:rPr lang="en-US" sz="1600" dirty="0">
                          <a:solidFill>
                            <a:srgbClr val="FF0000"/>
                          </a:solidFill>
                          <a:effectLst/>
                        </a:rPr>
                        <a:t>VĂN BẢN 324</a:t>
                      </a:r>
                      <a:endParaRPr lang="en-US" sz="1600" dirty="0">
                        <a:solidFill>
                          <a:srgbClr val="FF0000"/>
                        </a:solidFill>
                        <a:effectLst/>
                        <a:latin typeface="Times New Roman"/>
                        <a:ea typeface="Calibri"/>
                        <a:cs typeface="Times New Roman"/>
                      </a:endParaRPr>
                    </a:p>
                  </a:txBody>
                  <a:tcPr marL="54971" marR="54971" marT="0" marB="0">
                    <a:solidFill>
                      <a:srgbClr val="FFFF00"/>
                    </a:solidFill>
                  </a:tcPr>
                </a:tc>
              </a:tr>
              <a:tr h="392901">
                <a:tc>
                  <a:txBody>
                    <a:bodyPr/>
                    <a:lstStyle/>
                    <a:p>
                      <a:pPr algn="ctr">
                        <a:lnSpc>
                          <a:spcPct val="115000"/>
                        </a:lnSpc>
                        <a:spcAft>
                          <a:spcPts val="0"/>
                        </a:spcAft>
                      </a:pPr>
                      <a:r>
                        <a:rPr lang="en-US" sz="1600" dirty="0" err="1">
                          <a:solidFill>
                            <a:srgbClr val="FF0000"/>
                          </a:solidFill>
                          <a:effectLst/>
                          <a:latin typeface="Arial" pitchFamily="34" charset="0"/>
                          <a:cs typeface="Arial" pitchFamily="34" charset="0"/>
                        </a:rPr>
                        <a:t>Tên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gọi</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marL="342900" lvl="0" indent="-342900" algn="ctr">
                        <a:lnSpc>
                          <a:spcPct val="115000"/>
                        </a:lnSpc>
                        <a:spcAft>
                          <a:spcPts val="0"/>
                        </a:spcAft>
                        <a:buClr>
                          <a:srgbClr val="000000"/>
                        </a:buClr>
                        <a:buFont typeface="+mj-lt"/>
                        <a:buAutoNum type="arabicPeriod"/>
                      </a:pPr>
                      <a:r>
                        <a:rPr lang="en-US" sz="1400" dirty="0">
                          <a:solidFill>
                            <a:srgbClr val="0000FF"/>
                          </a:solidFill>
                          <a:effectLst/>
                          <a:latin typeface="Arial" pitchFamily="34" charset="0"/>
                          <a:cs typeface="Arial" pitchFamily="34" charset="0"/>
                        </a:rPr>
                        <a:t>N</a:t>
                      </a:r>
                      <a:r>
                        <a:rPr lang="vi-VN" sz="1400" dirty="0">
                          <a:solidFill>
                            <a:srgbClr val="0000FF"/>
                          </a:solidFill>
                          <a:effectLst/>
                          <a:latin typeface="Arial" pitchFamily="34" charset="0"/>
                          <a:cs typeface="Arial" pitchFamily="34" charset="0"/>
                        </a:rPr>
                        <a:t>ăng lực cốt lõi</a:t>
                      </a:r>
                      <a:endParaRPr lang="en-US" sz="1400" dirty="0">
                        <a:solidFill>
                          <a:srgbClr val="0000FF"/>
                        </a:solidFill>
                        <a:effectLst/>
                        <a:latin typeface="Arial" pitchFamily="34" charset="0"/>
                        <a:cs typeface="Arial" pitchFamily="34" charset="0"/>
                      </a:endParaRPr>
                    </a:p>
                    <a:p>
                      <a:pPr marL="342900" lvl="0" indent="-342900" algn="ctr">
                        <a:lnSpc>
                          <a:spcPct val="115000"/>
                        </a:lnSpc>
                        <a:spcAft>
                          <a:spcPts val="0"/>
                        </a:spcAft>
                        <a:buClr>
                          <a:srgbClr val="000000"/>
                        </a:buClr>
                        <a:buFont typeface="+mj-lt"/>
                        <a:buAutoNum type="arabicPeriod"/>
                      </a:pPr>
                      <a:r>
                        <a:rPr lang="vi-VN" sz="1400" dirty="0">
                          <a:solidFill>
                            <a:srgbClr val="0000FF"/>
                          </a:solidFill>
                          <a:effectLst/>
                          <a:latin typeface="Arial" pitchFamily="34" charset="0"/>
                          <a:cs typeface="Arial" pitchFamily="34" charset="0"/>
                        </a:rPr>
                        <a:t>Kỹ năng phẩm chất mong muốn</a:t>
                      </a:r>
                      <a:endParaRPr lang="en-US" sz="1400" dirty="0">
                        <a:solidFill>
                          <a:srgbClr val="0000FF"/>
                        </a:solidFill>
                        <a:effectLst/>
                        <a:latin typeface="Arial" pitchFamily="34" charset="0"/>
                        <a:ea typeface="Calibri"/>
                        <a:cs typeface="Arial" pitchFamily="34" charset="0"/>
                      </a:endParaRPr>
                    </a:p>
                  </a:txBody>
                  <a:tcPr marL="54971" marR="54971" marT="0" marB="0">
                    <a:solidFill>
                      <a:srgbClr val="FFC000"/>
                    </a:solidFill>
                  </a:tcPr>
                </a:tc>
                <a:tc>
                  <a:txBody>
                    <a:bodyPr/>
                    <a:lstStyle/>
                    <a:p>
                      <a:pPr marL="342900" lvl="0" indent="-342900" algn="ctr">
                        <a:lnSpc>
                          <a:spcPct val="115000"/>
                        </a:lnSpc>
                        <a:spcAft>
                          <a:spcPts val="0"/>
                        </a:spcAft>
                        <a:buFont typeface="+mj-lt"/>
                        <a:buAutoNum type="arabicPeriod"/>
                      </a:pPr>
                      <a:r>
                        <a:rPr lang="en-US" sz="1400" dirty="0" err="1">
                          <a:solidFill>
                            <a:srgbClr val="0000FF"/>
                          </a:solidFill>
                          <a:effectLst/>
                          <a:latin typeface="Arial" pitchFamily="34" charset="0"/>
                          <a:cs typeface="Arial" pitchFamily="34" charset="0"/>
                        </a:rPr>
                        <a:t>Tiêu</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chí</a:t>
                      </a:r>
                      <a:endParaRPr lang="en-US" sz="1400" dirty="0">
                        <a:solidFill>
                          <a:srgbClr val="0000FF"/>
                        </a:solidFill>
                        <a:effectLst/>
                        <a:latin typeface="Arial" pitchFamily="34" charset="0"/>
                        <a:cs typeface="Arial" pitchFamily="34" charset="0"/>
                      </a:endParaRPr>
                    </a:p>
                    <a:p>
                      <a:pPr marL="342900" lvl="0" indent="-342900" algn="ctr">
                        <a:lnSpc>
                          <a:spcPct val="115000"/>
                        </a:lnSpc>
                        <a:spcAft>
                          <a:spcPts val="0"/>
                        </a:spcAft>
                        <a:buFont typeface="+mj-lt"/>
                        <a:buAutoNum type="arabicPeriod"/>
                      </a:pPr>
                      <a:r>
                        <a:rPr lang="vi-VN" sz="1400" dirty="0">
                          <a:solidFill>
                            <a:srgbClr val="0000FF"/>
                          </a:solidFill>
                          <a:effectLst/>
                          <a:latin typeface="Arial" pitchFamily="34" charset="0"/>
                          <a:cs typeface="Arial" pitchFamily="34" charset="0"/>
                        </a:rPr>
                        <a:t>Chỉ tiêu</a:t>
                      </a:r>
                      <a:endParaRPr lang="en-US" sz="1400" dirty="0">
                        <a:solidFill>
                          <a:srgbClr val="0000FF"/>
                        </a:solidFill>
                        <a:effectLst/>
                        <a:latin typeface="Arial" pitchFamily="34" charset="0"/>
                        <a:ea typeface="Calibri"/>
                        <a:cs typeface="Arial" pitchFamily="34" charset="0"/>
                      </a:endParaRPr>
                    </a:p>
                  </a:txBody>
                  <a:tcPr marL="54971" marR="54971" marT="0" marB="0">
                    <a:solidFill>
                      <a:srgbClr val="FFC000"/>
                    </a:solidFill>
                  </a:tcPr>
                </a:tc>
              </a:tr>
              <a:tr h="1138333">
                <a:tc>
                  <a:txBody>
                    <a:bodyPr/>
                    <a:lstStyle/>
                    <a:p>
                      <a:pPr algn="ctr">
                        <a:lnSpc>
                          <a:spcPct val="115000"/>
                        </a:lnSpc>
                        <a:spcAft>
                          <a:spcPts val="0"/>
                        </a:spcAft>
                      </a:pPr>
                      <a:r>
                        <a:rPr lang="en-US" sz="1600" dirty="0">
                          <a:solidFill>
                            <a:srgbClr val="FF0000"/>
                          </a:solidFill>
                          <a:effectLst/>
                          <a:latin typeface="Arial" pitchFamily="34" charset="0"/>
                          <a:cs typeface="Arial" pitchFamily="34" charset="0"/>
                        </a:rPr>
                        <a:t>  </a:t>
                      </a:r>
                    </a:p>
                    <a:p>
                      <a:pPr algn="ctr">
                        <a:lnSpc>
                          <a:spcPct val="115000"/>
                        </a:lnSpc>
                        <a:spcAft>
                          <a:spcPts val="0"/>
                        </a:spcAft>
                      </a:pPr>
                      <a:r>
                        <a:rPr lang="en-US" sz="1600" dirty="0" err="1">
                          <a:solidFill>
                            <a:srgbClr val="FF0000"/>
                          </a:solidFill>
                          <a:effectLst/>
                          <a:latin typeface="Arial" pitchFamily="34" charset="0"/>
                          <a:cs typeface="Arial" pitchFamily="34" charset="0"/>
                        </a:rPr>
                        <a:t>Đối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tượng</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l">
                        <a:lnSpc>
                          <a:spcPct val="115000"/>
                        </a:lnSpc>
                        <a:spcAft>
                          <a:spcPts val="0"/>
                        </a:spcAft>
                      </a:pPr>
                      <a:r>
                        <a:rPr lang="en-US" sz="1400" dirty="0">
                          <a:effectLst/>
                          <a:latin typeface="Arial" pitchFamily="34" charset="0"/>
                          <a:cs typeface="Arial" pitchFamily="34" charset="0"/>
                        </a:rPr>
                        <a:t>3 </a:t>
                      </a:r>
                      <a:r>
                        <a:rPr lang="en-US" sz="1400" dirty="0" err="1">
                          <a:effectLst/>
                          <a:latin typeface="Arial" pitchFamily="34" charset="0"/>
                          <a:cs typeface="Arial" pitchFamily="34" charset="0"/>
                        </a:rPr>
                        <a:t>nhóm</a:t>
                      </a:r>
                      <a:r>
                        <a:rPr lang="en-US" sz="1400" dirty="0">
                          <a:effectLst/>
                          <a:latin typeface="Arial" pitchFamily="34" charset="0"/>
                          <a:cs typeface="Arial" pitchFamily="34" charset="0"/>
                        </a:rPr>
                        <a:t>: 1/  </a:t>
                      </a:r>
                      <a:r>
                        <a:rPr lang="vi-VN" sz="1400" dirty="0">
                          <a:effectLst/>
                          <a:latin typeface="Arial" pitchFamily="34" charset="0"/>
                          <a:cs typeface="Arial" pitchFamily="34" charset="0"/>
                        </a:rPr>
                        <a:t>nông dân và </a:t>
                      </a:r>
                      <a:r>
                        <a:rPr lang="en-US" sz="1400" dirty="0">
                          <a:effectLst/>
                          <a:latin typeface="Arial" pitchFamily="34" charset="0"/>
                          <a:cs typeface="Arial" pitchFamily="34" charset="0"/>
                        </a:rPr>
                        <a:t>LĐ</a:t>
                      </a:r>
                      <a:r>
                        <a:rPr lang="vi-VN" sz="1400" dirty="0">
                          <a:effectLst/>
                          <a:latin typeface="Arial" pitchFamily="34" charset="0"/>
                          <a:cs typeface="Arial" pitchFamily="34" charset="0"/>
                        </a:rPr>
                        <a:t> nông thôn.</a:t>
                      </a:r>
                      <a:r>
                        <a:rPr lang="en-US" sz="1400" dirty="0">
                          <a:effectLst/>
                          <a:latin typeface="Arial" pitchFamily="34" charset="0"/>
                          <a:cs typeface="Arial" pitchFamily="34" charset="0"/>
                        </a:rPr>
                        <a:t>2/ </a:t>
                      </a:r>
                      <a:r>
                        <a:rPr lang="vi-VN" sz="1400" dirty="0">
                          <a:effectLst/>
                          <a:latin typeface="Arial" pitchFamily="34" charset="0"/>
                          <a:cs typeface="Arial" pitchFamily="34" charset="0"/>
                        </a:rPr>
                        <a:t>công nhân, </a:t>
                      </a:r>
                      <a:r>
                        <a:rPr lang="en-US" sz="1400" dirty="0">
                          <a:effectLst/>
                          <a:latin typeface="Arial" pitchFamily="34" charset="0"/>
                          <a:cs typeface="Arial" pitchFamily="34" charset="0"/>
                        </a:rPr>
                        <a:t>LĐ</a:t>
                      </a:r>
                      <a:r>
                        <a:rPr lang="vi-VN" sz="1400" dirty="0">
                          <a:effectLst/>
                          <a:latin typeface="Arial" pitchFamily="34" charset="0"/>
                          <a:cs typeface="Arial" pitchFamily="34" charset="0"/>
                        </a:rPr>
                        <a:t> thủ công, </a:t>
                      </a:r>
                      <a:r>
                        <a:rPr lang="en-US" sz="1400" dirty="0">
                          <a:effectLst/>
                          <a:latin typeface="Arial" pitchFamily="34" charset="0"/>
                          <a:cs typeface="Arial" pitchFamily="34" charset="0"/>
                        </a:rPr>
                        <a:t>LĐ </a:t>
                      </a:r>
                      <a:r>
                        <a:rPr lang="en-US" sz="1400" dirty="0" err="1">
                          <a:effectLst/>
                          <a:latin typeface="Arial" pitchFamily="34" charset="0"/>
                          <a:cs typeface="Arial" pitchFamily="34" charset="0"/>
                        </a:rPr>
                        <a:t>tự</a:t>
                      </a:r>
                      <a:r>
                        <a:rPr lang="en-US" sz="1400" dirty="0">
                          <a:effectLst/>
                          <a:latin typeface="Arial" pitchFamily="34" charset="0"/>
                          <a:cs typeface="Arial" pitchFamily="34" charset="0"/>
                        </a:rPr>
                        <a:t> do. 3/ CB, CC, VC </a:t>
                      </a:r>
                      <a:r>
                        <a:rPr lang="en-US" sz="1400" dirty="0" err="1">
                          <a:effectLst/>
                          <a:latin typeface="Arial" pitchFamily="34" charset="0"/>
                          <a:cs typeface="Arial" pitchFamily="34" charset="0"/>
                        </a:rPr>
                        <a:t>nhân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viên</a:t>
                      </a:r>
                      <a:r>
                        <a:rPr lang="en-US" sz="1400" dirty="0">
                          <a:effectLst/>
                          <a:latin typeface="Arial" pitchFamily="34" charset="0"/>
                          <a:cs typeface="Arial" pitchFamily="34" charset="0"/>
                        </a:rPr>
                        <a:t>...</a:t>
                      </a:r>
                      <a:r>
                        <a:rPr lang="vi-VN" sz="1400" dirty="0">
                          <a:effectLst/>
                          <a:latin typeface="Arial" pitchFamily="34" charset="0"/>
                          <a:cs typeface="Arial" pitchFamily="34" charset="0"/>
                        </a:rPr>
                        <a:t> từ cấp xã trở lên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doanh</a:t>
                      </a:r>
                      <a:r>
                        <a:rPr lang="vi-VN" sz="1400" dirty="0">
                          <a:effectLst/>
                          <a:latin typeface="Arial" pitchFamily="34" charset="0"/>
                          <a:cs typeface="Arial" pitchFamily="34" charset="0"/>
                        </a:rPr>
                        <a:t> nhân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quản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lý</a:t>
                      </a:r>
                      <a:r>
                        <a:rPr lang="en-US" sz="1400" dirty="0">
                          <a:effectLst/>
                          <a:latin typeface="Arial" pitchFamily="34" charset="0"/>
                          <a:cs typeface="Arial" pitchFamily="34" charset="0"/>
                        </a:rPr>
                        <a:t>, LLVT</a:t>
                      </a:r>
                      <a:r>
                        <a:rPr lang="vi-VN" sz="1400" dirty="0">
                          <a:effectLst/>
                          <a:latin typeface="Arial" pitchFamily="34" charset="0"/>
                          <a:cs typeface="Arial" pitchFamily="34" charset="0"/>
                        </a:rPr>
                        <a:t>.</a:t>
                      </a:r>
                      <a:endParaRPr lang="en-US" sz="1400" dirty="0">
                        <a:effectLst/>
                        <a:latin typeface="Arial" pitchFamily="34" charset="0"/>
                        <a:cs typeface="Arial" pitchFamily="34" charset="0"/>
                      </a:endParaRPr>
                    </a:p>
                    <a:p>
                      <a:pPr algn="l">
                        <a:lnSpc>
                          <a:spcPct val="115000"/>
                        </a:lnSpc>
                        <a:spcAft>
                          <a:spcPts val="0"/>
                        </a:spcAft>
                      </a:pPr>
                      <a:r>
                        <a:rPr lang="en-US" sz="1400" dirty="0" err="1">
                          <a:effectLst/>
                          <a:latin typeface="Arial" pitchFamily="34" charset="0"/>
                          <a:cs typeface="Arial" pitchFamily="34" charset="0"/>
                        </a:rPr>
                        <a:t>Có</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đối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tượng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hưu</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trí</a:t>
                      </a:r>
                      <a:endParaRPr lang="en-US" sz="1400" dirty="0">
                        <a:effectLst/>
                        <a:latin typeface="Arial" pitchFamily="34" charset="0"/>
                        <a:ea typeface="Calibri"/>
                        <a:cs typeface="Arial" pitchFamily="34" charset="0"/>
                      </a:endParaRPr>
                    </a:p>
                  </a:txBody>
                  <a:tcPr marL="54971" marR="54971" marT="0" marB="0">
                    <a:solidFill>
                      <a:srgbClr val="92D050"/>
                    </a:solidFill>
                  </a:tcPr>
                </a:tc>
                <a:tc>
                  <a:txBody>
                    <a:bodyPr/>
                    <a:lstStyle/>
                    <a:p>
                      <a:pPr algn="l">
                        <a:lnSpc>
                          <a:spcPts val="1700"/>
                        </a:lnSpc>
                        <a:spcBef>
                          <a:spcPts val="300"/>
                        </a:spcBef>
                        <a:spcAft>
                          <a:spcPts val="300"/>
                        </a:spcAft>
                      </a:pPr>
                      <a:r>
                        <a:rPr lang="en-US" sz="1400" dirty="0">
                          <a:effectLst/>
                          <a:latin typeface="Arial" pitchFamily="34" charset="0"/>
                          <a:cs typeface="Arial" pitchFamily="34" charset="0"/>
                        </a:rPr>
                        <a:t>4 </a:t>
                      </a:r>
                      <a:r>
                        <a:rPr lang="en-US" sz="1400" dirty="0" err="1">
                          <a:effectLst/>
                          <a:latin typeface="Arial" pitchFamily="34" charset="0"/>
                          <a:cs typeface="Arial" pitchFamily="34" charset="0"/>
                        </a:rPr>
                        <a:t>nhóm</a:t>
                      </a:r>
                      <a:r>
                        <a:rPr lang="en-US" sz="1400" dirty="0">
                          <a:effectLst/>
                          <a:latin typeface="Arial" pitchFamily="34" charset="0"/>
                          <a:cs typeface="Arial" pitchFamily="34" charset="0"/>
                        </a:rPr>
                        <a:t>: 1/ CNV </a:t>
                      </a:r>
                      <a:r>
                        <a:rPr lang="en-US" sz="1400" dirty="0" err="1">
                          <a:effectLst/>
                          <a:latin typeface="Arial" pitchFamily="34" charset="0"/>
                          <a:cs typeface="Arial" pitchFamily="34" charset="0"/>
                        </a:rPr>
                        <a:t>và</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doanh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nghân</a:t>
                      </a:r>
                      <a:r>
                        <a:rPr lang="en-US" sz="1400" dirty="0">
                          <a:effectLst/>
                          <a:latin typeface="Arial" pitchFamily="34" charset="0"/>
                          <a:cs typeface="Arial" pitchFamily="34" charset="0"/>
                        </a:rPr>
                        <a:t>: CB, CC, VC </a:t>
                      </a:r>
                      <a:r>
                        <a:rPr lang="en-US" sz="1400" dirty="0" err="1">
                          <a:effectLst/>
                          <a:latin typeface="Arial" pitchFamily="34" charset="0"/>
                          <a:cs typeface="Arial" pitchFamily="34" charset="0"/>
                        </a:rPr>
                        <a:t>quân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đội</a:t>
                      </a:r>
                      <a:r>
                        <a:rPr lang="en-US" sz="1400" dirty="0">
                          <a:effectLst/>
                          <a:latin typeface="Arial" pitchFamily="34" charset="0"/>
                          <a:cs typeface="Arial" pitchFamily="34" charset="0"/>
                        </a:rPr>
                        <a:t>, CA;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QLKT, </a:t>
                      </a:r>
                      <a:r>
                        <a:rPr lang="en-US" sz="1400" dirty="0" err="1">
                          <a:effectLst/>
                          <a:latin typeface="Arial" pitchFamily="34" charset="0"/>
                          <a:cs typeface="Arial" pitchFamily="34" charset="0"/>
                        </a:rPr>
                        <a:t>doanh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nghiệp</a:t>
                      </a:r>
                      <a:r>
                        <a:rPr lang="en-US" sz="1400" dirty="0">
                          <a:effectLst/>
                          <a:latin typeface="Arial" pitchFamily="34" charset="0"/>
                          <a:cs typeface="Arial" pitchFamily="34" charset="0"/>
                        </a:rPr>
                        <a:t>. 2/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học</a:t>
                      </a:r>
                      <a:r>
                        <a:rPr lang="en-US" sz="1400" dirty="0">
                          <a:effectLst/>
                          <a:latin typeface="Arial" pitchFamily="34" charset="0"/>
                          <a:cs typeface="Arial" pitchFamily="34" charset="0"/>
                        </a:rPr>
                        <a:t>:  HS, SV, </a:t>
                      </a:r>
                      <a:r>
                        <a:rPr lang="en-US" sz="1400" dirty="0" err="1">
                          <a:effectLst/>
                          <a:latin typeface="Arial" pitchFamily="34" charset="0"/>
                          <a:cs typeface="Arial" pitchFamily="34" charset="0"/>
                        </a:rPr>
                        <a:t>học</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viên</a:t>
                      </a:r>
                      <a:r>
                        <a:rPr lang="en-US" sz="1400" dirty="0">
                          <a:effectLst/>
                          <a:latin typeface="Arial" pitchFamily="34" charset="0"/>
                          <a:cs typeface="Arial" pitchFamily="34" charset="0"/>
                        </a:rPr>
                        <a:t>. 3/  </a:t>
                      </a:r>
                      <a:r>
                        <a:rPr lang="nb-NO" sz="1400" dirty="0">
                          <a:effectLst/>
                          <a:latin typeface="Arial" pitchFamily="34" charset="0"/>
                          <a:cs typeface="Arial" pitchFamily="34" charset="0"/>
                        </a:rPr>
                        <a:t>Người lao động: </a:t>
                      </a:r>
                      <a:r>
                        <a:rPr lang="pt-BR" sz="1400" dirty="0">
                          <a:effectLst/>
                          <a:latin typeface="Arial" pitchFamily="34" charset="0"/>
                          <a:cs typeface="Arial" pitchFamily="34" charset="0"/>
                        </a:rPr>
                        <a:t>công nhân</a:t>
                      </a:r>
                      <a:r>
                        <a:rPr lang="nb-NO" sz="1400" dirty="0">
                          <a:effectLst/>
                          <a:latin typeface="Arial" pitchFamily="34" charset="0"/>
                          <a:cs typeface="Arial" pitchFamily="34" charset="0"/>
                        </a:rPr>
                        <a:t>, LĐ có trình độ CMKT. </a:t>
                      </a:r>
                      <a:r>
                        <a:rPr lang="en-US" sz="1400" dirty="0">
                          <a:effectLst/>
                          <a:latin typeface="Arial" pitchFamily="34" charset="0"/>
                          <a:cs typeface="Arial" pitchFamily="34" charset="0"/>
                        </a:rPr>
                        <a:t>4/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dân</a:t>
                      </a:r>
                      <a:r>
                        <a:rPr lang="en-US" sz="1400" dirty="0">
                          <a:effectLst/>
                          <a:latin typeface="Arial" pitchFamily="34" charset="0"/>
                          <a:cs typeface="Arial" pitchFamily="34" charset="0"/>
                        </a:rPr>
                        <a:t> </a:t>
                      </a:r>
                      <a:r>
                        <a:rPr lang="vi-VN" sz="1400" dirty="0">
                          <a:effectLst/>
                          <a:latin typeface="Arial" pitchFamily="34" charset="0"/>
                          <a:cs typeface="Arial" pitchFamily="34" charset="0"/>
                        </a:rPr>
                        <a:t>trong xã</a:t>
                      </a:r>
                      <a:r>
                        <a:rPr lang="en-US" sz="1400" dirty="0">
                          <a:effectLst/>
                          <a:latin typeface="Arial" pitchFamily="34" charset="0"/>
                          <a:cs typeface="Arial" pitchFamily="34" charset="0"/>
                        </a:rPr>
                        <a:t>: </a:t>
                      </a:r>
                      <a:r>
                        <a:rPr lang="nb-NO" sz="1400" dirty="0">
                          <a:effectLst/>
                          <a:latin typeface="Arial" pitchFamily="34" charset="0"/>
                          <a:cs typeface="Arial" pitchFamily="34" charset="0"/>
                        </a:rPr>
                        <a:t>nông dân và LĐ nông thôn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Không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có</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đối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tượng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hưu</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trí</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thêm</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học</a:t>
                      </a:r>
                      <a:endParaRPr lang="en-US" sz="1400" dirty="0">
                        <a:effectLst/>
                        <a:latin typeface="Arial" pitchFamily="34" charset="0"/>
                        <a:ea typeface="Calibri"/>
                        <a:cs typeface="Arial" pitchFamily="34" charset="0"/>
                      </a:endParaRPr>
                    </a:p>
                  </a:txBody>
                  <a:tcPr marL="54971" marR="54971" marT="0" marB="0">
                    <a:solidFill>
                      <a:srgbClr val="92D050"/>
                    </a:solidFill>
                  </a:tcPr>
                </a:tc>
              </a:tr>
              <a:tr h="785803">
                <a:tc>
                  <a:txBody>
                    <a:bodyPr/>
                    <a:lstStyle/>
                    <a:p>
                      <a:pPr algn="ctr">
                        <a:lnSpc>
                          <a:spcPct val="115000"/>
                        </a:lnSpc>
                        <a:spcAft>
                          <a:spcPts val="0"/>
                        </a:spcAft>
                      </a:pPr>
                      <a:r>
                        <a:rPr lang="en-US" sz="1600" dirty="0">
                          <a:solidFill>
                            <a:srgbClr val="FF0000"/>
                          </a:solidFill>
                          <a:effectLst/>
                          <a:latin typeface="Arial" pitchFamily="34" charset="0"/>
                          <a:cs typeface="Arial" pitchFamily="34" charset="0"/>
                        </a:rPr>
                        <a:t> </a:t>
                      </a:r>
                    </a:p>
                    <a:p>
                      <a:pPr algn="ctr">
                        <a:lnSpc>
                          <a:spcPct val="115000"/>
                        </a:lnSpc>
                        <a:spcAft>
                          <a:spcPts val="0"/>
                        </a:spcAft>
                      </a:pPr>
                      <a:r>
                        <a:rPr lang="en-US" sz="1600" dirty="0" err="1">
                          <a:solidFill>
                            <a:srgbClr val="FF0000"/>
                          </a:solidFill>
                          <a:effectLst/>
                          <a:latin typeface="Arial" pitchFamily="34" charset="0"/>
                          <a:cs typeface="Arial" pitchFamily="34" charset="0"/>
                        </a:rPr>
                        <a:t>Tiêu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chí</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l">
                        <a:lnSpc>
                          <a:spcPct val="115000"/>
                        </a:lnSpc>
                        <a:spcAft>
                          <a:spcPts val="0"/>
                        </a:spcAft>
                      </a:pPr>
                      <a:r>
                        <a:rPr lang="en-US" sz="1400" dirty="0">
                          <a:effectLst/>
                          <a:latin typeface="Arial" pitchFamily="34" charset="0"/>
                          <a:cs typeface="Arial" pitchFamily="34" charset="0"/>
                        </a:rPr>
                        <a:t>3 </a:t>
                      </a:r>
                      <a:r>
                        <a:rPr lang="en-US" sz="1400" dirty="0" err="1">
                          <a:effectLst/>
                          <a:latin typeface="Arial" pitchFamily="34" charset="0"/>
                          <a:cs typeface="Arial" pitchFamily="34" charset="0"/>
                        </a:rPr>
                        <a:t>nhóm</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tiêu</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chí</a:t>
                      </a:r>
                      <a:r>
                        <a:rPr lang="en-US" sz="1400" dirty="0">
                          <a:effectLst/>
                          <a:latin typeface="Arial" pitchFamily="34" charset="0"/>
                          <a:cs typeface="Arial" pitchFamily="34" charset="0"/>
                        </a:rPr>
                        <a:t>, 10 </a:t>
                      </a:r>
                      <a:r>
                        <a:rPr lang="en-US" sz="1400" dirty="0" err="1">
                          <a:effectLst/>
                          <a:latin typeface="Arial" pitchFamily="34" charset="0"/>
                          <a:cs typeface="Arial" pitchFamily="34" charset="0"/>
                        </a:rPr>
                        <a:t>chỉ</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số</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đánh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giá</a:t>
                      </a:r>
                      <a:r>
                        <a:rPr lang="en-US" sz="1400" dirty="0">
                          <a:effectLst/>
                          <a:latin typeface="Arial" pitchFamily="34" charset="0"/>
                          <a:cs typeface="Arial" pitchFamily="34" charset="0"/>
                        </a:rPr>
                        <a:t>, 100 </a:t>
                      </a:r>
                      <a:r>
                        <a:rPr lang="en-US" sz="1400" dirty="0" err="1">
                          <a:effectLst/>
                          <a:latin typeface="Arial" pitchFamily="34" charset="0"/>
                          <a:cs typeface="Arial" pitchFamily="34" charset="0"/>
                        </a:rPr>
                        <a:t>điểm</a:t>
                      </a:r>
                      <a:endParaRPr lang="en-US" sz="1400" dirty="0">
                        <a:effectLst/>
                        <a:latin typeface="Arial" pitchFamily="34" charset="0"/>
                        <a:ea typeface="Calibri"/>
                        <a:cs typeface="Arial" pitchFamily="34" charset="0"/>
                      </a:endParaRPr>
                    </a:p>
                  </a:txBody>
                  <a:tcPr marL="54971" marR="54971" marT="0" marB="0">
                    <a:solidFill>
                      <a:srgbClr val="00B0F0"/>
                    </a:solidFill>
                  </a:tcPr>
                </a:tc>
                <a:tc>
                  <a:txBody>
                    <a:bodyPr/>
                    <a:lstStyle/>
                    <a:p>
                      <a:pPr algn="l">
                        <a:lnSpc>
                          <a:spcPct val="115000"/>
                        </a:lnSpc>
                        <a:spcAft>
                          <a:spcPts val="0"/>
                        </a:spcAft>
                      </a:pPr>
                      <a:r>
                        <a:rPr lang="en-US" sz="1400" dirty="0">
                          <a:effectLst/>
                          <a:latin typeface="Arial" pitchFamily="34" charset="0"/>
                          <a:cs typeface="Arial" pitchFamily="34" charset="0"/>
                        </a:rPr>
                        <a:t>3 </a:t>
                      </a:r>
                      <a:r>
                        <a:rPr lang="en-US" sz="1400" dirty="0" err="1">
                          <a:effectLst/>
                          <a:latin typeface="Arial" pitchFamily="34" charset="0"/>
                          <a:cs typeface="Arial" pitchFamily="34" charset="0"/>
                        </a:rPr>
                        <a:t>nhóm</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tiêu</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chí</a:t>
                      </a:r>
                      <a:r>
                        <a:rPr lang="en-US" sz="1400" dirty="0">
                          <a:effectLst/>
                          <a:latin typeface="Arial" pitchFamily="34" charset="0"/>
                          <a:cs typeface="Arial" pitchFamily="34" charset="0"/>
                        </a:rPr>
                        <a:t>, 10 </a:t>
                      </a:r>
                      <a:r>
                        <a:rPr lang="en-US" sz="1400" dirty="0" err="1">
                          <a:effectLst/>
                          <a:latin typeface="Arial" pitchFamily="34" charset="0"/>
                          <a:cs typeface="Arial" pitchFamily="34" charset="0"/>
                        </a:rPr>
                        <a:t>chỉ</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tiêu</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đánh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giá</a:t>
                      </a:r>
                      <a:r>
                        <a:rPr lang="en-US" sz="1400" dirty="0">
                          <a:effectLst/>
                          <a:latin typeface="Arial" pitchFamily="34" charset="0"/>
                          <a:cs typeface="Arial" pitchFamily="34" charset="0"/>
                        </a:rPr>
                        <a:t>, 100 </a:t>
                      </a:r>
                      <a:r>
                        <a:rPr lang="en-US" sz="1400" dirty="0" err="1" smtClean="0">
                          <a:effectLst/>
                          <a:latin typeface="Arial" pitchFamily="34" charset="0"/>
                          <a:cs typeface="Arial" pitchFamily="34" charset="0"/>
                        </a:rPr>
                        <a:t>điểm</a:t>
                      </a:r>
                      <a:r>
                        <a:rPr lang="en-US" sz="1400" dirty="0" smtClean="0">
                          <a:effectLst/>
                          <a:latin typeface="Arial" pitchFamily="34" charset="0"/>
                          <a:cs typeface="Arial" pitchFamily="34" charset="0"/>
                        </a:rPr>
                        <a:t>. </a:t>
                      </a:r>
                      <a:r>
                        <a:rPr lang="vi-VN" sz="1400" dirty="0" smtClean="0">
                          <a:effectLst/>
                          <a:latin typeface="Arial" pitchFamily="34" charset="0"/>
                          <a:cs typeface="Arial" pitchFamily="34" charset="0"/>
                        </a:rPr>
                        <a:t>Nội hàm tiêu chí cơ bản như 244 </a:t>
                      </a:r>
                      <a:endParaRPr lang="en-US" sz="1400" dirty="0">
                        <a:effectLst/>
                        <a:latin typeface="Arial" pitchFamily="34" charset="0"/>
                        <a:cs typeface="Arial" pitchFamily="34" charset="0"/>
                      </a:endParaRPr>
                    </a:p>
                    <a:p>
                      <a:pPr algn="l">
                        <a:lnSpc>
                          <a:spcPct val="115000"/>
                        </a:lnSpc>
                        <a:spcAft>
                          <a:spcPts val="0"/>
                        </a:spcAft>
                      </a:pPr>
                      <a:r>
                        <a:rPr lang="en-US" sz="1400" dirty="0" err="1">
                          <a:effectLst/>
                          <a:latin typeface="Arial" pitchFamily="34" charset="0"/>
                          <a:cs typeface="Arial" pitchFamily="34" charset="0"/>
                        </a:rPr>
                        <a:t>Riêng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nhóm</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người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học</a:t>
                      </a:r>
                      <a:r>
                        <a:rPr lang="en-US" sz="1400" dirty="0">
                          <a:effectLst/>
                          <a:latin typeface="Arial" pitchFamily="34" charset="0"/>
                          <a:cs typeface="Arial" pitchFamily="34" charset="0"/>
                        </a:rPr>
                        <a:t>: 4 </a:t>
                      </a:r>
                      <a:r>
                        <a:rPr lang="en-US" sz="1400" dirty="0" err="1">
                          <a:effectLst/>
                          <a:latin typeface="Arial" pitchFamily="34" charset="0"/>
                          <a:cs typeface="Arial" pitchFamily="34" charset="0"/>
                        </a:rPr>
                        <a:t>chỉ</a:t>
                      </a:r>
                      <a:r>
                        <a:rPr lang="en-US" sz="1400" dirty="0">
                          <a:effectLst/>
                          <a:latin typeface="Arial" pitchFamily="34" charset="0"/>
                          <a:cs typeface="Arial" pitchFamily="34" charset="0"/>
                        </a:rPr>
                        <a:t> </a:t>
                      </a:r>
                      <a:r>
                        <a:rPr lang="en-US" sz="1400" dirty="0" err="1" smtClean="0">
                          <a:effectLst/>
                          <a:latin typeface="Arial" pitchFamily="34" charset="0"/>
                          <a:cs typeface="Arial" pitchFamily="34" charset="0"/>
                        </a:rPr>
                        <a:t>tiêu</a:t>
                      </a:r>
                      <a:r>
                        <a:rPr lang="en-US" sz="1400" dirty="0" smtClean="0">
                          <a:effectLst/>
                          <a:latin typeface="Arial" pitchFamily="34" charset="0"/>
                          <a:cs typeface="Arial" pitchFamily="34" charset="0"/>
                        </a:rPr>
                        <a:t> </a:t>
                      </a:r>
                      <a:r>
                        <a:rPr lang="en-US" sz="1400" dirty="0" err="1">
                          <a:effectLst/>
                          <a:latin typeface="Arial" pitchFamily="34" charset="0"/>
                          <a:cs typeface="Arial" pitchFamily="34" charset="0"/>
                        </a:rPr>
                        <a:t>không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cho</a:t>
                      </a:r>
                      <a:r>
                        <a:rPr lang="en-US" sz="1400" dirty="0">
                          <a:effectLst/>
                          <a:latin typeface="Arial" pitchFamily="34" charset="0"/>
                          <a:cs typeface="Arial" pitchFamily="34" charset="0"/>
                        </a:rPr>
                        <a:t> </a:t>
                      </a:r>
                      <a:r>
                        <a:rPr lang="en-US" sz="1400" dirty="0" err="1" smtClean="0">
                          <a:effectLst/>
                          <a:latin typeface="Arial" pitchFamily="34" charset="0"/>
                          <a:cs typeface="Arial" pitchFamily="34" charset="0"/>
                        </a:rPr>
                        <a:t>điểm</a:t>
                      </a:r>
                      <a:endParaRPr lang="en-US" sz="1400" dirty="0">
                        <a:effectLst/>
                        <a:latin typeface="Arial" pitchFamily="34" charset="0"/>
                        <a:cs typeface="Arial" pitchFamily="34" charset="0"/>
                      </a:endParaRPr>
                    </a:p>
                  </a:txBody>
                  <a:tcPr marL="54971" marR="54971" marT="0" marB="0">
                    <a:solidFill>
                      <a:srgbClr val="00B0F0"/>
                    </a:solidFill>
                  </a:tcPr>
                </a:tc>
              </a:tr>
              <a:tr h="1435880">
                <a:tc>
                  <a:txBody>
                    <a:bodyPr/>
                    <a:lstStyle/>
                    <a:p>
                      <a:pPr algn="ctr">
                        <a:lnSpc>
                          <a:spcPct val="115000"/>
                        </a:lnSpc>
                        <a:spcAft>
                          <a:spcPts val="0"/>
                        </a:spcAft>
                      </a:pPr>
                      <a:r>
                        <a:rPr lang="en-US" sz="1600" dirty="0">
                          <a:solidFill>
                            <a:srgbClr val="FF0000"/>
                          </a:solidFill>
                          <a:effectLst/>
                          <a:latin typeface="Arial" pitchFamily="34" charset="0"/>
                          <a:cs typeface="Arial" pitchFamily="34" charset="0"/>
                        </a:rPr>
                        <a:t>  </a:t>
                      </a:r>
                    </a:p>
                    <a:p>
                      <a:pPr algn="ctr">
                        <a:lnSpc>
                          <a:spcPct val="115000"/>
                        </a:lnSpc>
                        <a:spcAft>
                          <a:spcPts val="0"/>
                        </a:spcAft>
                      </a:pPr>
                      <a:r>
                        <a:rPr lang="en-US" sz="1600" dirty="0" err="1">
                          <a:solidFill>
                            <a:srgbClr val="FF0000"/>
                          </a:solidFill>
                          <a:effectLst/>
                          <a:latin typeface="Arial" pitchFamily="34" charset="0"/>
                          <a:cs typeface="Arial" pitchFamily="34" charset="0"/>
                        </a:rPr>
                        <a:t>Cách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đánh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giá</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l">
                        <a:lnSpc>
                          <a:spcPct val="115000"/>
                        </a:lnSpc>
                        <a:spcAft>
                          <a:spcPts val="0"/>
                        </a:spcAft>
                      </a:pPr>
                      <a:r>
                        <a:rPr lang="en-US" sz="1400" dirty="0">
                          <a:effectLst/>
                          <a:latin typeface="Arial" pitchFamily="34" charset="0"/>
                          <a:cs typeface="Arial" pitchFamily="34" charset="0"/>
                        </a:rPr>
                        <a:t>2 </a:t>
                      </a:r>
                      <a:r>
                        <a:rPr lang="en-US" sz="1400" dirty="0" err="1">
                          <a:effectLst/>
                          <a:latin typeface="Arial" pitchFamily="34" charset="0"/>
                          <a:cs typeface="Arial" pitchFamily="34" charset="0"/>
                        </a:rPr>
                        <a:t>cách</a:t>
                      </a:r>
                      <a:r>
                        <a:rPr lang="en-US" sz="1400" dirty="0">
                          <a:effectLst/>
                          <a:latin typeface="Arial" pitchFamily="34" charset="0"/>
                          <a:cs typeface="Arial" pitchFamily="34" charset="0"/>
                        </a:rPr>
                        <a:t>: a/ </a:t>
                      </a:r>
                      <a:r>
                        <a:rPr lang="en-US" sz="1400" dirty="0" err="1">
                          <a:effectLst/>
                          <a:latin typeface="Arial" pitchFamily="34" charset="0"/>
                          <a:cs typeface="Arial" pitchFamily="34" charset="0"/>
                        </a:rPr>
                        <a:t>Đánh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giá</a:t>
                      </a:r>
                      <a:r>
                        <a:rPr lang="en-US" sz="1400" dirty="0">
                          <a:effectLst/>
                          <a:latin typeface="Arial" pitchFamily="34" charset="0"/>
                          <a:cs typeface="Arial" pitchFamily="34" charset="0"/>
                        </a:rPr>
                        <a:t> qua chi </a:t>
                      </a:r>
                      <a:r>
                        <a:rPr lang="en-US" sz="1400" dirty="0" err="1">
                          <a:effectLst/>
                          <a:latin typeface="Arial" pitchFamily="34" charset="0"/>
                          <a:cs typeface="Arial" pitchFamily="34" charset="0"/>
                        </a:rPr>
                        <a:t>hội</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và</a:t>
                      </a:r>
                      <a:r>
                        <a:rPr lang="en-US" sz="1400" dirty="0">
                          <a:effectLst/>
                          <a:latin typeface="Arial" pitchFamily="34" charset="0"/>
                          <a:cs typeface="Arial" pitchFamily="34" charset="0"/>
                        </a:rPr>
                        <a:t> HKH </a:t>
                      </a:r>
                      <a:r>
                        <a:rPr lang="en-US" sz="1400" dirty="0" err="1">
                          <a:effectLst/>
                          <a:latin typeface="Arial" pitchFamily="34" charset="0"/>
                          <a:cs typeface="Arial" pitchFamily="34" charset="0"/>
                        </a:rPr>
                        <a:t>xã</a:t>
                      </a:r>
                      <a:r>
                        <a:rPr lang="en-US" sz="1400" dirty="0">
                          <a:effectLst/>
                          <a:latin typeface="Arial" pitchFamily="34" charset="0"/>
                          <a:cs typeface="Arial" pitchFamily="34" charset="0"/>
                        </a:rPr>
                        <a:t>, UBND </a:t>
                      </a:r>
                      <a:r>
                        <a:rPr lang="en-US" sz="1400" dirty="0" err="1">
                          <a:effectLst/>
                          <a:latin typeface="Arial" pitchFamily="34" charset="0"/>
                          <a:cs typeface="Arial" pitchFamily="34" charset="0"/>
                        </a:rPr>
                        <a:t>xã</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nhận</a:t>
                      </a:r>
                      <a:r>
                        <a:rPr lang="en-US" sz="1400" dirty="0">
                          <a:effectLst/>
                          <a:latin typeface="Arial" pitchFamily="34" charset="0"/>
                          <a:cs typeface="Arial" pitchFamily="34" charset="0"/>
                        </a:rPr>
                        <a:t>, b/ </a:t>
                      </a:r>
                      <a:r>
                        <a:rPr lang="en-US" sz="1400" dirty="0" err="1">
                          <a:effectLst/>
                          <a:latin typeface="Arial" pitchFamily="34" charset="0"/>
                          <a:cs typeface="Arial" pitchFamily="34" charset="0"/>
                        </a:rPr>
                        <a:t>Đánh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giá</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bằng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bộ</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cụ</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Cá</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nhân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các</a:t>
                      </a:r>
                      <a:r>
                        <a:rPr lang="en-US" sz="1400" dirty="0">
                          <a:effectLst/>
                          <a:latin typeface="Arial" pitchFamily="34" charset="0"/>
                          <a:cs typeface="Arial" pitchFamily="34" charset="0"/>
                        </a:rPr>
                        <a:t> CQ, ĐV </a:t>
                      </a:r>
                      <a:r>
                        <a:rPr lang="en-US" sz="1400" dirty="0" err="1">
                          <a:effectLst/>
                          <a:latin typeface="Arial" pitchFamily="34" charset="0"/>
                          <a:cs typeface="Arial" pitchFamily="34" charset="0"/>
                        </a:rPr>
                        <a:t>cấp</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huyện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tỉnh</a:t>
                      </a:r>
                      <a:r>
                        <a:rPr lang="en-US" sz="1400" dirty="0">
                          <a:effectLst/>
                          <a:latin typeface="Arial" pitchFamily="34" charset="0"/>
                          <a:cs typeface="Arial" pitchFamily="34" charset="0"/>
                        </a:rPr>
                        <a:t>, TW, </a:t>
                      </a:r>
                      <a:r>
                        <a:rPr lang="en-US" sz="1400" dirty="0" err="1">
                          <a:effectLst/>
                          <a:latin typeface="Arial" pitchFamily="34" charset="0"/>
                          <a:cs typeface="Arial" pitchFamily="34" charset="0"/>
                        </a:rPr>
                        <a:t>nộp</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bản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tự</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đánh</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giá</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cho</a:t>
                      </a:r>
                      <a:r>
                        <a:rPr lang="en-US" sz="1400" dirty="0">
                          <a:effectLst/>
                          <a:latin typeface="Arial" pitchFamily="34" charset="0"/>
                          <a:cs typeface="Arial" pitchFamily="34" charset="0"/>
                        </a:rPr>
                        <a:t> BKH </a:t>
                      </a:r>
                      <a:r>
                        <a:rPr lang="en-US" sz="1400" dirty="0" err="1">
                          <a:effectLst/>
                          <a:latin typeface="Arial" pitchFamily="34" charset="0"/>
                          <a:cs typeface="Arial" pitchFamily="34" charset="0"/>
                        </a:rPr>
                        <a:t>để</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Thủ</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trưởng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nhận</a:t>
                      </a:r>
                      <a:endParaRPr lang="en-US" sz="1400" dirty="0">
                        <a:effectLst/>
                        <a:latin typeface="Arial" pitchFamily="34" charset="0"/>
                        <a:ea typeface="Calibri"/>
                        <a:cs typeface="Arial" pitchFamily="34" charset="0"/>
                      </a:endParaRPr>
                    </a:p>
                  </a:txBody>
                  <a:tcPr marL="54971" marR="54971" marT="0" marB="0">
                    <a:solidFill>
                      <a:schemeClr val="accent3">
                        <a:lumMod val="60000"/>
                        <a:lumOff val="40000"/>
                      </a:schemeClr>
                    </a:solidFill>
                  </a:tcPr>
                </a:tc>
                <a:tc>
                  <a:txBody>
                    <a:bodyPr/>
                    <a:lstStyle/>
                    <a:p>
                      <a:pPr algn="l">
                        <a:lnSpc>
                          <a:spcPts val="1700"/>
                        </a:lnSpc>
                        <a:spcBef>
                          <a:spcPts val="300"/>
                        </a:spcBef>
                        <a:spcAft>
                          <a:spcPts val="300"/>
                        </a:spcAft>
                      </a:pPr>
                      <a:r>
                        <a:rPr lang="en-US" sz="1400" dirty="0" smtClean="0">
                          <a:effectLst/>
                          <a:latin typeface="Arial" pitchFamily="34" charset="0"/>
                          <a:cs typeface="Arial" pitchFamily="34" charset="0"/>
                        </a:rPr>
                        <a:t> </a:t>
                      </a:r>
                      <a:r>
                        <a:rPr lang="en-US" sz="1400" dirty="0">
                          <a:effectLst/>
                          <a:latin typeface="Arial" pitchFamily="34" charset="0"/>
                          <a:cs typeface="Arial" pitchFamily="34" charset="0"/>
                        </a:rPr>
                        <a:t>a/ </a:t>
                      </a:r>
                      <a:r>
                        <a:rPr lang="en-US" sz="1400" dirty="0" err="1">
                          <a:effectLst/>
                          <a:latin typeface="Arial" pitchFamily="34" charset="0"/>
                          <a:cs typeface="Arial" pitchFamily="34" charset="0"/>
                        </a:rPr>
                        <a:t>Công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dân</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trong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xã</a:t>
                      </a:r>
                      <a:r>
                        <a:rPr lang="en-US" sz="1400" dirty="0">
                          <a:effectLst/>
                          <a:latin typeface="Arial" pitchFamily="34" charset="0"/>
                          <a:cs typeface="Arial" pitchFamily="34" charset="0"/>
                        </a:rPr>
                        <a:t>: HKH </a:t>
                      </a:r>
                      <a:r>
                        <a:rPr lang="en-US" sz="1400" dirty="0" err="1">
                          <a:effectLst/>
                          <a:latin typeface="Arial" pitchFamily="34" charset="0"/>
                          <a:cs typeface="Arial" pitchFamily="34" charset="0"/>
                        </a:rPr>
                        <a:t>xã</a:t>
                      </a:r>
                      <a:r>
                        <a:rPr lang="vi-VN" sz="1400" dirty="0">
                          <a:effectLst/>
                          <a:latin typeface="Arial" pitchFamily="34" charset="0"/>
                          <a:cs typeface="Arial" pitchFamily="34" charset="0"/>
                        </a:rPr>
                        <a:t> lập Tổ đánh giá, </a:t>
                      </a:r>
                      <a:r>
                        <a:rPr lang="en-US" sz="1400" dirty="0">
                          <a:effectLst/>
                          <a:latin typeface="Arial" pitchFamily="34" charset="0"/>
                          <a:cs typeface="Arial" pitchFamily="34" charset="0"/>
                        </a:rPr>
                        <a:t>HKH </a:t>
                      </a:r>
                      <a:r>
                        <a:rPr lang="en-US" sz="1400" dirty="0" err="1">
                          <a:effectLst/>
                          <a:latin typeface="Arial" pitchFamily="34" charset="0"/>
                          <a:cs typeface="Arial" pitchFamily="34" charset="0"/>
                        </a:rPr>
                        <a:t>trình</a:t>
                      </a:r>
                      <a:r>
                        <a:rPr lang="en-US" sz="1400" dirty="0">
                          <a:effectLst/>
                          <a:latin typeface="Arial" pitchFamily="34" charset="0"/>
                          <a:cs typeface="Arial" pitchFamily="34" charset="0"/>
                        </a:rPr>
                        <a:t> UBND </a:t>
                      </a:r>
                      <a:r>
                        <a:rPr lang="en-US" sz="1400" dirty="0" err="1">
                          <a:effectLst/>
                          <a:latin typeface="Arial" pitchFamily="34" charset="0"/>
                          <a:cs typeface="Arial" pitchFamily="34" charset="0"/>
                        </a:rPr>
                        <a:t>xã</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công</a:t>
                      </a:r>
                      <a:r>
                        <a:rPr lang="en-US" sz="1400" dirty="0">
                          <a:effectLst/>
                          <a:latin typeface="Arial" pitchFamily="34" charset="0"/>
                          <a:cs typeface="Arial" pitchFamily="34" charset="0"/>
                        </a:rPr>
                        <a:t> </a:t>
                      </a:r>
                      <a:r>
                        <a:rPr lang="en-US" sz="1400" dirty="0" err="1">
                          <a:effectLst/>
                          <a:latin typeface="Arial" pitchFamily="34" charset="0"/>
                          <a:cs typeface="Arial" pitchFamily="34" charset="0"/>
                        </a:rPr>
                        <a:t>nhận</a:t>
                      </a:r>
                      <a:r>
                        <a:rPr lang="en-US" sz="1400" dirty="0">
                          <a:effectLst/>
                          <a:latin typeface="Arial" pitchFamily="34" charset="0"/>
                          <a:cs typeface="Arial" pitchFamily="34" charset="0"/>
                        </a:rPr>
                        <a:t>. b/ </a:t>
                      </a:r>
                      <a:r>
                        <a:rPr lang="nb-NO" sz="1400" dirty="0">
                          <a:effectLst/>
                          <a:latin typeface="Arial" pitchFamily="34" charset="0"/>
                          <a:cs typeface="Arial" pitchFamily="34" charset="0"/>
                        </a:rPr>
                        <a:t>Người lao động: Tổ đánh giá xét, Thủ trưởng công nhận. c/ Cán bộ CNV, doanh nhân: Thủ trưởng </a:t>
                      </a:r>
                      <a:r>
                        <a:rPr lang="pt-BR" sz="1400" dirty="0">
                          <a:effectLst/>
                          <a:latin typeface="Arial" pitchFamily="34" charset="0"/>
                          <a:cs typeface="Arial" pitchFamily="34" charset="0"/>
                        </a:rPr>
                        <a:t>giao phòng/bộ phận CM, NV đánh giá, Thủ trưởng công nhận. d/ </a:t>
                      </a:r>
                      <a:r>
                        <a:rPr lang="nb-NO" sz="1400" dirty="0">
                          <a:effectLst/>
                          <a:latin typeface="Arial" pitchFamily="34" charset="0"/>
                          <a:cs typeface="Arial" pitchFamily="34" charset="0"/>
                        </a:rPr>
                        <a:t>Người học: Văn phòng đánh giá, thủ trưởng công nhận</a:t>
                      </a:r>
                      <a:r>
                        <a:rPr lang="nb-NO" sz="1400" dirty="0" smtClean="0">
                          <a:effectLst/>
                          <a:latin typeface="Arial" pitchFamily="34" charset="0"/>
                          <a:cs typeface="Arial" pitchFamily="34" charset="0"/>
                        </a:rPr>
                        <a:t>.</a:t>
                      </a:r>
                      <a:endParaRPr lang="en-US" sz="1400" dirty="0">
                        <a:effectLst/>
                        <a:latin typeface="Arial" pitchFamily="34" charset="0"/>
                        <a:cs typeface="Arial" pitchFamily="34" charset="0"/>
                      </a:endParaRPr>
                    </a:p>
                  </a:txBody>
                  <a:tcPr marL="54971" marR="54971" marT="0" marB="0">
                    <a:solidFill>
                      <a:schemeClr val="accent3">
                        <a:lumMod val="60000"/>
                        <a:lumOff val="40000"/>
                      </a:schemeClr>
                    </a:solidFill>
                  </a:tcPr>
                </a:tc>
              </a:tr>
              <a:tr h="1138127">
                <a:tc>
                  <a:txBody>
                    <a:bodyPr/>
                    <a:lstStyle/>
                    <a:p>
                      <a:pPr algn="ctr">
                        <a:lnSpc>
                          <a:spcPct val="115000"/>
                        </a:lnSpc>
                        <a:spcAft>
                          <a:spcPts val="0"/>
                        </a:spcAft>
                      </a:pP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Mức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điểm</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ctr">
                        <a:lnSpc>
                          <a:spcPct val="115000"/>
                        </a:lnSpc>
                        <a:spcAft>
                          <a:spcPts val="0"/>
                        </a:spcAft>
                      </a:pPr>
                      <a:r>
                        <a:rPr lang="en-US" sz="1600" dirty="0">
                          <a:solidFill>
                            <a:srgbClr val="0000FF"/>
                          </a:solidFill>
                          <a:effectLst/>
                          <a:latin typeface="Arial" pitchFamily="34" charset="0"/>
                          <a:cs typeface="Arial" pitchFamily="34" charset="0"/>
                        </a:rPr>
                        <a:t>80 </a:t>
                      </a:r>
                      <a:r>
                        <a:rPr lang="en-US" sz="1600" dirty="0" err="1">
                          <a:solidFill>
                            <a:srgbClr val="0000FF"/>
                          </a:solidFill>
                          <a:effectLst/>
                          <a:latin typeface="Arial" pitchFamily="34" charset="0"/>
                          <a:cs typeface="Arial" pitchFamily="34" charset="0"/>
                        </a:rPr>
                        <a:t>điểm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trở</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lên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vùng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sâu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vùng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xa</a:t>
                      </a:r>
                      <a:r>
                        <a:rPr lang="en-US" sz="1600" dirty="0">
                          <a:solidFill>
                            <a:srgbClr val="0000FF"/>
                          </a:solidFill>
                          <a:effectLst/>
                          <a:latin typeface="Arial" pitchFamily="34" charset="0"/>
                          <a:cs typeface="Arial" pitchFamily="34" charset="0"/>
                        </a:rPr>
                        <a:t> 70 </a:t>
                      </a:r>
                      <a:r>
                        <a:rPr lang="en-US" sz="1600" dirty="0" err="1">
                          <a:solidFill>
                            <a:srgbClr val="0000FF"/>
                          </a:solidFill>
                          <a:effectLst/>
                          <a:latin typeface="Arial" pitchFamily="34" charset="0"/>
                          <a:cs typeface="Arial" pitchFamily="34" charset="0"/>
                        </a:rPr>
                        <a:t>điểm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không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có</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điểm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dưới</a:t>
                      </a:r>
                      <a:r>
                        <a:rPr lang="en-US" sz="1600" dirty="0">
                          <a:solidFill>
                            <a:srgbClr val="0000FF"/>
                          </a:solidFill>
                          <a:effectLst/>
                          <a:latin typeface="Arial" pitchFamily="34" charset="0"/>
                          <a:cs typeface="Arial" pitchFamily="34" charset="0"/>
                        </a:rPr>
                        <a:t> 5 </a:t>
                      </a:r>
                      <a:r>
                        <a:rPr lang="en-US" sz="1600" dirty="0" err="1">
                          <a:solidFill>
                            <a:srgbClr val="0000FF"/>
                          </a:solidFill>
                          <a:effectLst/>
                          <a:latin typeface="Arial" pitchFamily="34" charset="0"/>
                          <a:cs typeface="Arial" pitchFamily="34" charset="0"/>
                        </a:rPr>
                        <a:t>cho</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tất</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cả</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đối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tượng</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Đạt</a:t>
                      </a:r>
                      <a:r>
                        <a:rPr lang="en-US" sz="1600" dirty="0">
                          <a:solidFill>
                            <a:srgbClr val="0000FF"/>
                          </a:solidFill>
                          <a:effectLst/>
                          <a:latin typeface="Arial" pitchFamily="34" charset="0"/>
                          <a:cs typeface="Arial" pitchFamily="34" charset="0"/>
                        </a:rPr>
                        <a:t> 5 </a:t>
                      </a:r>
                      <a:r>
                        <a:rPr lang="en-US" sz="1600" dirty="0" err="1">
                          <a:solidFill>
                            <a:srgbClr val="0000FF"/>
                          </a:solidFill>
                          <a:effectLst/>
                          <a:latin typeface="Arial" pitchFamily="34" charset="0"/>
                          <a:cs typeface="Arial" pitchFamily="34" charset="0"/>
                        </a:rPr>
                        <a:t>năm</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liền</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là</a:t>
                      </a:r>
                      <a:r>
                        <a:rPr lang="en-US" sz="1600" dirty="0">
                          <a:solidFill>
                            <a:srgbClr val="0000FF"/>
                          </a:solidFill>
                          <a:effectLst/>
                          <a:latin typeface="Arial" pitchFamily="34" charset="0"/>
                          <a:cs typeface="Arial" pitchFamily="34" charset="0"/>
                        </a:rPr>
                        <a:t> CDHT </a:t>
                      </a:r>
                      <a:r>
                        <a:rPr lang="en-US" sz="1600" dirty="0" err="1">
                          <a:solidFill>
                            <a:srgbClr val="0000FF"/>
                          </a:solidFill>
                          <a:effectLst/>
                          <a:latin typeface="Arial" pitchFamily="34" charset="0"/>
                          <a:cs typeface="Arial" pitchFamily="34" charset="0"/>
                        </a:rPr>
                        <a:t>tiêu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biểu</a:t>
                      </a:r>
                      <a:endParaRPr lang="en-US" sz="1600" dirty="0">
                        <a:solidFill>
                          <a:srgbClr val="0000FF"/>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just">
                        <a:lnSpc>
                          <a:spcPts val="1700"/>
                        </a:lnSpc>
                        <a:spcBef>
                          <a:spcPts val="300"/>
                        </a:spcBef>
                        <a:spcAft>
                          <a:spcPts val="300"/>
                        </a:spcAft>
                      </a:pPr>
                      <a:r>
                        <a:rPr lang="en-US" sz="1400" dirty="0">
                          <a:solidFill>
                            <a:srgbClr val="0000FF"/>
                          </a:solidFill>
                          <a:effectLst/>
                          <a:latin typeface="Arial" pitchFamily="34" charset="0"/>
                          <a:cs typeface="Arial" pitchFamily="34" charset="0"/>
                        </a:rPr>
                        <a:t>80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trở</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lên</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vùng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sâu</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vùng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xa</a:t>
                      </a:r>
                      <a:r>
                        <a:rPr lang="en-US" sz="1400" dirty="0">
                          <a:solidFill>
                            <a:srgbClr val="0000FF"/>
                          </a:solidFill>
                          <a:effectLst/>
                          <a:latin typeface="Arial" pitchFamily="34" charset="0"/>
                          <a:cs typeface="Arial" pitchFamily="34" charset="0"/>
                        </a:rPr>
                        <a:t> 70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không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có</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dưới</a:t>
                      </a:r>
                      <a:r>
                        <a:rPr lang="en-US" sz="1400" dirty="0">
                          <a:solidFill>
                            <a:srgbClr val="0000FF"/>
                          </a:solidFill>
                          <a:effectLst/>
                          <a:latin typeface="Arial" pitchFamily="34" charset="0"/>
                          <a:cs typeface="Arial" pitchFamily="34" charset="0"/>
                        </a:rPr>
                        <a:t> 5 </a:t>
                      </a:r>
                      <a:r>
                        <a:rPr lang="en-US" sz="1400" dirty="0" err="1">
                          <a:solidFill>
                            <a:srgbClr val="0000FF"/>
                          </a:solidFill>
                          <a:effectLst/>
                          <a:latin typeface="Arial" pitchFamily="34" charset="0"/>
                          <a:cs typeface="Arial" pitchFamily="34" charset="0"/>
                        </a:rPr>
                        <a:t>cho</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đối</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tượng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Người</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dân</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trong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xã</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và</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nhóm</a:t>
                      </a:r>
                      <a:r>
                        <a:rPr lang="en-US" sz="1400" dirty="0">
                          <a:solidFill>
                            <a:srgbClr val="0000FF"/>
                          </a:solidFill>
                          <a:effectLst/>
                          <a:latin typeface="Arial" pitchFamily="34" charset="0"/>
                          <a:cs typeface="Arial" pitchFamily="34" charset="0"/>
                        </a:rPr>
                        <a:t> NLĐ. </a:t>
                      </a:r>
                      <a:r>
                        <a:rPr lang="nb-NO" sz="1400" dirty="0">
                          <a:solidFill>
                            <a:srgbClr val="0000FF"/>
                          </a:solidFill>
                          <a:effectLst/>
                          <a:latin typeface="Arial" pitchFamily="34" charset="0"/>
                          <a:cs typeface="Arial" pitchFamily="34" charset="0"/>
                        </a:rPr>
                        <a:t> Nhóm cán bộ CNV, doanh nhân: </a:t>
                      </a:r>
                      <a:r>
                        <a:rPr lang="en-US" sz="1400" dirty="0">
                          <a:solidFill>
                            <a:srgbClr val="0000FF"/>
                          </a:solidFill>
                          <a:effectLst/>
                          <a:latin typeface="Arial" pitchFamily="34" charset="0"/>
                          <a:cs typeface="Arial" pitchFamily="34" charset="0"/>
                        </a:rPr>
                        <a:t>80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trở</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lên</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không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có</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dưới</a:t>
                      </a:r>
                      <a:r>
                        <a:rPr lang="en-US" sz="1400" dirty="0">
                          <a:solidFill>
                            <a:srgbClr val="0000FF"/>
                          </a:solidFill>
                          <a:effectLst/>
                          <a:latin typeface="Arial" pitchFamily="34" charset="0"/>
                          <a:cs typeface="Arial" pitchFamily="34" charset="0"/>
                        </a:rPr>
                        <a:t> 5. </a:t>
                      </a:r>
                      <a:r>
                        <a:rPr lang="en-US" sz="1400" dirty="0" err="1">
                          <a:solidFill>
                            <a:srgbClr val="0000FF"/>
                          </a:solidFill>
                          <a:effectLst/>
                          <a:latin typeface="Arial" pitchFamily="34" charset="0"/>
                          <a:cs typeface="Arial" pitchFamily="34" charset="0"/>
                        </a:rPr>
                        <a:t>Nhóm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Người</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học</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không</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cho</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điểm</a:t>
                      </a:r>
                      <a:r>
                        <a:rPr lang="en-US" sz="1400" dirty="0">
                          <a:solidFill>
                            <a:srgbClr val="0000FF"/>
                          </a:solidFill>
                          <a:effectLst/>
                          <a:latin typeface="Arial" pitchFamily="34" charset="0"/>
                          <a:cs typeface="Arial" pitchFamily="34" charset="0"/>
                        </a:rPr>
                        <a:t>. </a:t>
                      </a:r>
                      <a:r>
                        <a:rPr lang="en-US" sz="1400" dirty="0" err="1">
                          <a:solidFill>
                            <a:srgbClr val="0000FF"/>
                          </a:solidFill>
                          <a:effectLst/>
                          <a:latin typeface="Arial" pitchFamily="34" charset="0"/>
                          <a:cs typeface="Arial" pitchFamily="34" charset="0"/>
                        </a:rPr>
                        <a:t>Không</a:t>
                      </a:r>
                      <a:r>
                        <a:rPr lang="en-US" sz="1400" dirty="0">
                          <a:solidFill>
                            <a:srgbClr val="0000FF"/>
                          </a:solidFill>
                          <a:effectLst/>
                          <a:latin typeface="Arial" pitchFamily="34" charset="0"/>
                          <a:cs typeface="Arial" pitchFamily="34" charset="0"/>
                        </a:rPr>
                        <a:t> </a:t>
                      </a:r>
                      <a:r>
                        <a:rPr lang="vi-VN" sz="1400" dirty="0">
                          <a:solidFill>
                            <a:srgbClr val="0000FF"/>
                          </a:solidFill>
                          <a:effectLst/>
                          <a:latin typeface="Arial" pitchFamily="34" charset="0"/>
                          <a:cs typeface="Arial" pitchFamily="34" charset="0"/>
                        </a:rPr>
                        <a:t>nói đến CDHT tiêu biểu</a:t>
                      </a:r>
                      <a:r>
                        <a:rPr lang="vi-VN" sz="1400" dirty="0">
                          <a:effectLst/>
                          <a:latin typeface="Arial" pitchFamily="34" charset="0"/>
                          <a:cs typeface="Arial" pitchFamily="34" charset="0"/>
                        </a:rPr>
                        <a:t>.</a:t>
                      </a:r>
                      <a:endParaRPr lang="en-US" sz="1400" dirty="0">
                        <a:effectLst/>
                        <a:latin typeface="Arial" pitchFamily="34" charset="0"/>
                        <a:ea typeface="Calibri"/>
                        <a:cs typeface="Arial" pitchFamily="34" charset="0"/>
                      </a:endParaRPr>
                    </a:p>
                  </a:txBody>
                  <a:tcPr marL="54971" marR="54971" marT="0" marB="0">
                    <a:solidFill>
                      <a:srgbClr val="FFFF00"/>
                    </a:solidFill>
                  </a:tcPr>
                </a:tc>
              </a:tr>
              <a:tr h="446049">
                <a:tc>
                  <a:txBody>
                    <a:bodyPr/>
                    <a:lstStyle/>
                    <a:p>
                      <a:pPr algn="ctr">
                        <a:lnSpc>
                          <a:spcPct val="115000"/>
                        </a:lnSpc>
                        <a:spcAft>
                          <a:spcPts val="0"/>
                        </a:spcAft>
                      </a:pPr>
                      <a:r>
                        <a:rPr lang="en-US" sz="1600" dirty="0" err="1">
                          <a:solidFill>
                            <a:srgbClr val="FF0000"/>
                          </a:solidFill>
                          <a:effectLst/>
                          <a:latin typeface="Arial" pitchFamily="34" charset="0"/>
                          <a:cs typeface="Arial" pitchFamily="34" charset="0"/>
                        </a:rPr>
                        <a:t>Thời</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điểm</a:t>
                      </a:r>
                      <a:endParaRPr lang="en-US" sz="1600" dirty="0">
                        <a:solidFill>
                          <a:srgbClr val="FF0000"/>
                        </a:solidFill>
                        <a:effectLst/>
                        <a:latin typeface="Arial" pitchFamily="34" charset="0"/>
                        <a:ea typeface="Calibri"/>
                        <a:cs typeface="Arial" pitchFamily="34" charset="0"/>
                      </a:endParaRPr>
                    </a:p>
                  </a:txBody>
                  <a:tcPr marL="54971" marR="54971" marT="0" marB="0">
                    <a:solidFill>
                      <a:srgbClr val="FFFF00"/>
                    </a:solidFill>
                  </a:tcPr>
                </a:tc>
                <a:tc>
                  <a:txBody>
                    <a:bodyPr/>
                    <a:lstStyle/>
                    <a:p>
                      <a:pPr algn="ctr">
                        <a:lnSpc>
                          <a:spcPct val="115000"/>
                        </a:lnSpc>
                        <a:spcAft>
                          <a:spcPts val="0"/>
                        </a:spcAft>
                      </a:pPr>
                      <a:endParaRPr lang="en-US" sz="1400" dirty="0" smtClean="0">
                        <a:effectLst/>
                        <a:latin typeface="Arial" pitchFamily="34" charset="0"/>
                        <a:cs typeface="Arial" pitchFamily="34" charset="0"/>
                      </a:endParaRPr>
                    </a:p>
                    <a:p>
                      <a:pPr algn="ctr">
                        <a:lnSpc>
                          <a:spcPct val="115000"/>
                        </a:lnSpc>
                        <a:spcAft>
                          <a:spcPts val="0"/>
                        </a:spcAft>
                      </a:pPr>
                      <a:r>
                        <a:rPr lang="en-US" sz="1600" dirty="0" err="1" smtClean="0">
                          <a:effectLst/>
                          <a:latin typeface="Arial" pitchFamily="34" charset="0"/>
                          <a:cs typeface="Arial" pitchFamily="34" charset="0"/>
                        </a:rPr>
                        <a:t>Không</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qui </a:t>
                      </a:r>
                      <a:r>
                        <a:rPr lang="en-US" sz="1600" dirty="0" err="1">
                          <a:effectLst/>
                          <a:latin typeface="Arial" pitchFamily="34" charset="0"/>
                          <a:cs typeface="Arial" pitchFamily="34" charset="0"/>
                        </a:rPr>
                        <a:t>định</a:t>
                      </a:r>
                      <a:endParaRPr lang="en-US" sz="1600" dirty="0">
                        <a:effectLst/>
                        <a:latin typeface="Arial" pitchFamily="34" charset="0"/>
                        <a:ea typeface="Calibri"/>
                        <a:cs typeface="Arial" pitchFamily="34" charset="0"/>
                      </a:endParaRPr>
                    </a:p>
                  </a:txBody>
                  <a:tcPr marL="54971" marR="54971" marT="0" marB="0">
                    <a:solidFill>
                      <a:schemeClr val="bg2">
                        <a:lumMod val="90000"/>
                      </a:schemeClr>
                    </a:solidFill>
                  </a:tcPr>
                </a:tc>
                <a:tc>
                  <a:txBody>
                    <a:bodyPr/>
                    <a:lstStyle/>
                    <a:p>
                      <a:pPr algn="ctr">
                        <a:lnSpc>
                          <a:spcPct val="115000"/>
                        </a:lnSpc>
                        <a:spcAft>
                          <a:spcPts val="0"/>
                        </a:spcAft>
                      </a:pPr>
                      <a:endParaRPr lang="en-US" sz="1400" dirty="0" smtClean="0">
                        <a:solidFill>
                          <a:srgbClr val="0000FF"/>
                        </a:solidFill>
                        <a:effectLst/>
                        <a:latin typeface="Arial" pitchFamily="34" charset="0"/>
                        <a:cs typeface="Arial" pitchFamily="34" charset="0"/>
                      </a:endParaRPr>
                    </a:p>
                    <a:p>
                      <a:pPr algn="ctr">
                        <a:lnSpc>
                          <a:spcPct val="115000"/>
                        </a:lnSpc>
                        <a:spcAft>
                          <a:spcPts val="0"/>
                        </a:spcAft>
                      </a:pPr>
                      <a:r>
                        <a:rPr lang="en-US" sz="1600" dirty="0" smtClean="0">
                          <a:solidFill>
                            <a:srgbClr val="0000FF"/>
                          </a:solidFill>
                          <a:effectLst/>
                          <a:latin typeface="Arial" pitchFamily="34" charset="0"/>
                          <a:cs typeface="Arial" pitchFamily="34" charset="0"/>
                        </a:rPr>
                        <a:t>T</a:t>
                      </a:r>
                      <a:r>
                        <a:rPr lang="vi-VN" sz="1600" dirty="0" smtClean="0">
                          <a:solidFill>
                            <a:srgbClr val="0000FF"/>
                          </a:solidFill>
                          <a:effectLst/>
                          <a:latin typeface="Arial" pitchFamily="34" charset="0"/>
                          <a:cs typeface="Arial" pitchFamily="34" charset="0"/>
                        </a:rPr>
                        <a:t>ừ </a:t>
                      </a:r>
                      <a:r>
                        <a:rPr lang="vi-VN" sz="1600" dirty="0">
                          <a:solidFill>
                            <a:srgbClr val="0000FF"/>
                          </a:solidFill>
                          <a:effectLst/>
                          <a:latin typeface="Arial" pitchFamily="34" charset="0"/>
                          <a:cs typeface="Arial" pitchFamily="34" charset="0"/>
                        </a:rPr>
                        <a:t>ngày </a:t>
                      </a:r>
                      <a:r>
                        <a:rPr lang="nb-NO" sz="1600" dirty="0">
                          <a:solidFill>
                            <a:srgbClr val="0000FF"/>
                          </a:solidFill>
                          <a:effectLst/>
                          <a:latin typeface="Arial" pitchFamily="34" charset="0"/>
                          <a:cs typeface="Arial" pitchFamily="34" charset="0"/>
                        </a:rPr>
                        <a:t>01/ 01 đến 31/12 của năm đánh giá</a:t>
                      </a:r>
                      <a:r>
                        <a:rPr lang="vi-VN" sz="1600" dirty="0">
                          <a:solidFill>
                            <a:srgbClr val="0000FF"/>
                          </a:solidFill>
                          <a:effectLst/>
                          <a:latin typeface="Arial" pitchFamily="34" charset="0"/>
                          <a:cs typeface="Arial" pitchFamily="34" charset="0"/>
                        </a:rPr>
                        <a:t>.</a:t>
                      </a:r>
                      <a:endParaRPr lang="en-US" sz="1600" dirty="0">
                        <a:solidFill>
                          <a:srgbClr val="0000FF"/>
                        </a:solidFill>
                        <a:effectLst/>
                        <a:latin typeface="Arial" pitchFamily="34" charset="0"/>
                        <a:ea typeface="Calibri"/>
                        <a:cs typeface="Arial" pitchFamily="34" charset="0"/>
                      </a:endParaRPr>
                    </a:p>
                  </a:txBody>
                  <a:tcPr marL="54971" marR="54971" marT="0" marB="0">
                    <a:solidFill>
                      <a:schemeClr val="bg2">
                        <a:lumMod val="90000"/>
                      </a:schemeClr>
                    </a:solidFill>
                  </a:tcPr>
                </a:tc>
              </a:tr>
            </a:tbl>
          </a:graphicData>
        </a:graphic>
      </p:graphicFrame>
      <p:sp>
        <p:nvSpPr>
          <p:cNvPr id="3" name="TextBox 2"/>
          <p:cNvSpPr txBox="1"/>
          <p:nvPr/>
        </p:nvSpPr>
        <p:spPr>
          <a:xfrm>
            <a:off x="971600" y="132601"/>
            <a:ext cx="7632848" cy="400110"/>
          </a:xfrm>
          <a:prstGeom prst="rect">
            <a:avLst/>
          </a:prstGeom>
          <a:noFill/>
        </p:spPr>
        <p:txBody>
          <a:bodyPr wrap="square" rtlCol="0">
            <a:spAutoFit/>
          </a:bodyPr>
          <a:lstStyle/>
          <a:p>
            <a:pPr algn="ctr"/>
            <a:r>
              <a:rPr lang="en-US" sz="2000" b="1" dirty="0" smtClean="0">
                <a:solidFill>
                  <a:srgbClr val="FF0000"/>
                </a:solidFill>
                <a:latin typeface="Arial" pitchFamily="34" charset="0"/>
                <a:cs typeface="Arial" pitchFamily="34" charset="0"/>
              </a:rPr>
              <a:t>SO SÁNH QUYẾT ĐỊNH 324 VÀ 244</a:t>
            </a:r>
            <a:endParaRPr lang="en-US"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16515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pPr marL="0" indent="0">
              <a:tabLst>
                <a:tab pos="1973263" algn="l"/>
              </a:tabLst>
            </a:pPr>
            <a:r>
              <a:rPr lang="en-US" sz="2400" b="1" i="1" dirty="0" smtClean="0">
                <a:solidFill>
                  <a:srgbClr val="FF0000"/>
                </a:solidFill>
                <a:latin typeface="Times New Roman" pitchFamily="18" charset="0"/>
                <a:cs typeface="Times New Roman" pitchFamily="18" charset="0"/>
              </a:rPr>
              <a:t>III. </a:t>
            </a:r>
            <a:r>
              <a:rPr lang="en-US" sz="2400" b="1" i="1" dirty="0" err="1">
                <a:solidFill>
                  <a:srgbClr val="FF0000"/>
                </a:solidFill>
                <a:latin typeface="Times New Roman" pitchFamily="18" charset="0"/>
                <a:cs typeface="Times New Roman" pitchFamily="18" charset="0"/>
              </a:rPr>
              <a:t>Thông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tư</a:t>
            </a:r>
            <a:r>
              <a:rPr lang="en-US" sz="2400" b="1" i="1" dirty="0">
                <a:solidFill>
                  <a:srgbClr val="FF0000"/>
                </a:solidFill>
                <a:latin typeface="Times New Roman" pitchFamily="18" charset="0"/>
                <a:cs typeface="Times New Roman" pitchFamily="18" charset="0"/>
              </a:rPr>
              <a:t> 24/2023/TT-BGDĐT </a:t>
            </a:r>
            <a:r>
              <a:rPr lang="en-US" sz="2400" b="1" i="1" dirty="0" err="1">
                <a:solidFill>
                  <a:srgbClr val="FF0000"/>
                </a:solidFill>
                <a:latin typeface="Times New Roman" pitchFamily="18" charset="0"/>
                <a:cs typeface="Times New Roman" pitchFamily="18" charset="0"/>
              </a:rPr>
              <a:t>ngày</a:t>
            </a:r>
            <a:r>
              <a:rPr lang="en-US" sz="2400" b="1" i="1" dirty="0">
                <a:solidFill>
                  <a:srgbClr val="FF0000"/>
                </a:solidFill>
                <a:latin typeface="Times New Roman" pitchFamily="18" charset="0"/>
                <a:cs typeface="Times New Roman" pitchFamily="18" charset="0"/>
              </a:rPr>
              <a:t> 11/12/2023 </a:t>
            </a:r>
            <a:r>
              <a:rPr lang="en-US" sz="2400" b="1" i="1" dirty="0" err="1">
                <a:solidFill>
                  <a:srgbClr val="FF0000"/>
                </a:solidFill>
                <a:latin typeface="Times New Roman" pitchFamily="18" charset="0"/>
                <a:cs typeface="Times New Roman" pitchFamily="18" charset="0"/>
              </a:rPr>
              <a:t>Quy</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định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về</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nhận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Đơn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vị</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học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tập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cấp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huyện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tỉnh</a:t>
            </a:r>
            <a:endParaRPr lang="en-US" sz="2400"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1124744"/>
            <a:ext cx="8784976" cy="5400600"/>
          </a:xfrm>
        </p:spPr>
        <p:txBody>
          <a:bodyPr>
            <a:noAutofit/>
          </a:bodyPr>
          <a:lstStyle/>
          <a:p>
            <a:pPr marL="0" indent="0" algn="just">
              <a:buNone/>
            </a:pPr>
            <a:r>
              <a:rPr lang="en-US" sz="2200" b="1" dirty="0" err="1">
                <a:solidFill>
                  <a:srgbClr val="FF0000"/>
                </a:solidFill>
                <a:latin typeface="Arial" pitchFamily="34" charset="0"/>
                <a:cs typeface="Arial" pitchFamily="34" charset="0"/>
              </a:rPr>
              <a:t>Mục</a:t>
            </a:r>
            <a:r>
              <a:rPr lang="en-US" sz="2200" b="1" dirty="0">
                <a:solidFill>
                  <a:srgbClr val="FF0000"/>
                </a:solidFill>
                <a:latin typeface="Arial" pitchFamily="34" charset="0"/>
                <a:cs typeface="Arial" pitchFamily="34" charset="0"/>
              </a:rPr>
              <a:t> </a:t>
            </a:r>
            <a:r>
              <a:rPr lang="en-US" sz="2200" b="1" dirty="0" err="1" smtClean="0">
                <a:solidFill>
                  <a:srgbClr val="FF0000"/>
                </a:solidFill>
                <a:latin typeface="Arial" pitchFamily="34" charset="0"/>
                <a:cs typeface="Arial" pitchFamily="34" charset="0"/>
              </a:rPr>
              <a:t>đích</a:t>
            </a:r>
            <a:r>
              <a:rPr lang="en-US" sz="2200" dirty="0" smtClean="0">
                <a:solidFill>
                  <a:srgbClr val="0000FF"/>
                </a:solidFill>
                <a:latin typeface="Arial" pitchFamily="34" charset="0"/>
                <a:cs typeface="Arial" pitchFamily="34" charset="0"/>
              </a:rPr>
              <a:t>: 1</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định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tỉnh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đạt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mức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đáp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ứng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mục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tiêu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trong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từng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đoạn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kế</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hoạch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cải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tiến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chất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lượng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duy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trì</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nâng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cao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hoạt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động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của</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báo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với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quan</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QLNN </a:t>
            </a:r>
            <a:r>
              <a:rPr lang="en-US" sz="2200" dirty="0" err="1" smtClean="0">
                <a:solidFill>
                  <a:srgbClr val="0000FF"/>
                </a:solidFill>
                <a:latin typeface="Arial" pitchFamily="34" charset="0"/>
                <a:cs typeface="Arial" pitchFamily="34" charset="0"/>
              </a:rPr>
              <a:t>và</a:t>
            </a:r>
            <a:r>
              <a:rPr lang="en-US" sz="2200" dirty="0" smtClean="0">
                <a:solidFill>
                  <a:srgbClr val="0000FF"/>
                </a:solidFill>
                <a:latin typeface="Arial" pitchFamily="34" charset="0"/>
                <a:cs typeface="Arial" pitchFamily="34" charset="0"/>
              </a:rPr>
              <a:t> XH </a:t>
            </a:r>
            <a:r>
              <a:rPr lang="en-US" sz="2200" dirty="0" err="1" smtClean="0">
                <a:solidFill>
                  <a:srgbClr val="0000FF"/>
                </a:solidFill>
                <a:latin typeface="Arial" pitchFamily="34" charset="0"/>
                <a:cs typeface="Arial" pitchFamily="34" charset="0"/>
              </a:rPr>
              <a:t>về</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thực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trạng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chất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lượng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của</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để</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CQNN </a:t>
            </a:r>
            <a:r>
              <a:rPr lang="en-US" sz="2200" dirty="0" err="1" smtClean="0">
                <a:solidFill>
                  <a:srgbClr val="0000FF"/>
                </a:solidFill>
                <a:latin typeface="Arial" pitchFamily="34" charset="0"/>
                <a:cs typeface="Arial" pitchFamily="34" charset="0"/>
              </a:rPr>
              <a:t>đánh</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nhận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hoặc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nhận</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ĐVHT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tỉnh</a:t>
            </a:r>
            <a:r>
              <a:rPr lang="en-US" sz="2200" dirty="0">
                <a:solidFill>
                  <a:srgbClr val="0000FF"/>
                </a:solidFill>
                <a:latin typeface="Arial" pitchFamily="34" charset="0"/>
                <a:cs typeface="Arial" pitchFamily="34" charset="0"/>
              </a:rPr>
              <a:t>.</a:t>
            </a:r>
          </a:p>
          <a:p>
            <a:pPr marL="0" indent="0" algn="just">
              <a:buNone/>
            </a:pPr>
            <a:r>
              <a:rPr lang="en-US" sz="2200" dirty="0" smtClean="0">
                <a:solidFill>
                  <a:srgbClr val="0000FF"/>
                </a:solidFill>
                <a:latin typeface="Arial" pitchFamily="34" charset="0"/>
                <a:cs typeface="Arial" pitchFamily="34" charset="0"/>
              </a:rPr>
              <a:t>	2</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nhận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tỉnh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nhằm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khuyến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khích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đầu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tư</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và</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động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nguồn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lực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hỗ</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việc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tạo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động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lực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đảm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bảo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và</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điều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kiện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thuận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lợi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viên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tự</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HTTX </a:t>
            </a:r>
            <a:r>
              <a:rPr lang="en-US" sz="2200" dirty="0" err="1" smtClean="0">
                <a:solidFill>
                  <a:srgbClr val="0000FF"/>
                </a:solidFill>
                <a:latin typeface="Arial" pitchFamily="34" charset="0"/>
                <a:cs typeface="Arial" pitchFamily="34" charset="0"/>
              </a:rPr>
              <a:t>để</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trở</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CDHT </a:t>
            </a:r>
            <a:r>
              <a:rPr lang="en-US" sz="2200" dirty="0" err="1" smtClean="0">
                <a:solidFill>
                  <a:srgbClr val="0000FF"/>
                </a:solidFill>
                <a:latin typeface="Arial" pitchFamily="34" charset="0"/>
                <a:cs typeface="Arial" pitchFamily="34" charset="0"/>
              </a:rPr>
              <a:t>góp</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phần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xây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Cộng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đồng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tỉnh</a:t>
            </a:r>
            <a:r>
              <a:rPr lang="en-US" sz="2200" dirty="0">
                <a:solidFill>
                  <a:srgbClr val="0000FF"/>
                </a:solidFill>
                <a:latin typeface="Arial" pitchFamily="34" charset="0"/>
                <a:cs typeface="Arial" pitchFamily="34" charset="0"/>
              </a:rPr>
              <a:t>; </a:t>
            </a:r>
            <a:endParaRPr lang="en-US" sz="2200" dirty="0" smtClean="0">
              <a:solidFill>
                <a:srgbClr val="0000FF"/>
              </a:solidFill>
              <a:latin typeface="Arial" pitchFamily="34" charset="0"/>
              <a:cs typeface="Arial" pitchFamily="34" charset="0"/>
            </a:endParaRPr>
          </a:p>
          <a:p>
            <a:pPr marL="514350" indent="-514350" algn="just">
              <a:buAutoNum type="arabicPeriod"/>
            </a:pPr>
            <a:r>
              <a:rPr lang="en-US" sz="2200" b="1" i="1" dirty="0" err="1" smtClean="0">
                <a:solidFill>
                  <a:srgbClr val="FF0000"/>
                </a:solidFill>
                <a:latin typeface="Arial" pitchFamily="34" charset="0"/>
                <a:cs typeface="Arial" pitchFamily="34" charset="0"/>
              </a:rPr>
              <a:t>Một</a:t>
            </a:r>
            <a:r>
              <a:rPr lang="en-US" sz="2200" b="1" i="1" dirty="0" smtClean="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số</a:t>
            </a:r>
            <a:r>
              <a:rPr lang="en-US" sz="2200" b="1" i="1" dirty="0" smtClean="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khái</a:t>
            </a:r>
            <a:r>
              <a:rPr lang="en-US" sz="2200" b="1" i="1" dirty="0" smtClean="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niệm</a:t>
            </a:r>
            <a:r>
              <a:rPr lang="en-US" sz="2200" b="1" i="1" dirty="0" smtClean="0">
                <a:solidFill>
                  <a:srgbClr val="FF0000"/>
                </a:solidFill>
                <a:latin typeface="Arial" pitchFamily="34" charset="0"/>
                <a:cs typeface="Arial" pitchFamily="34" charset="0"/>
              </a:rPr>
              <a:t>: </a:t>
            </a:r>
          </a:p>
          <a:p>
            <a:pPr algn="just">
              <a:buFontTx/>
              <a:buChar char="-"/>
            </a:pPr>
            <a:r>
              <a:rPr lang="en-US" sz="2200" dirty="0" smtClean="0">
                <a:solidFill>
                  <a:srgbClr val="0000FF"/>
                </a:solidFill>
                <a:latin typeface="Arial" pitchFamily="34" charset="0"/>
                <a:cs typeface="Arial" pitchFamily="34" charset="0"/>
              </a:rPr>
              <a:t>“</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smtClean="0">
                <a:solidFill>
                  <a:srgbClr val="0000FF"/>
                </a:solidFill>
                <a:latin typeface="Arial" pitchFamily="34" charset="0"/>
                <a:cs typeface="Arial" pitchFamily="34" charset="0"/>
              </a:rPr>
              <a:t>”: Ở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huyện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tỉnh</a:t>
            </a:r>
            <a:r>
              <a:rPr lang="en-US" sz="2200" dirty="0" smtClean="0">
                <a:solidFill>
                  <a:srgbClr val="0000FF"/>
                </a:solidFill>
                <a:latin typeface="Arial" pitchFamily="34" charset="0"/>
                <a:cs typeface="Arial" pitchFamily="34" charset="0"/>
              </a:rPr>
              <a:t>. UBND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xã</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là</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đơn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vị</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huyện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hội</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Khuyến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học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huyện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là</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đơn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vị</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huyện</a:t>
            </a:r>
            <a:r>
              <a:rPr lang="en-US" sz="2200" dirty="0" smtClean="0">
                <a:solidFill>
                  <a:srgbClr val="0000FF"/>
                </a:solidFill>
                <a:latin typeface="Arial" pitchFamily="34" charset="0"/>
                <a:cs typeface="Arial" pitchFamily="34" charset="0"/>
              </a:rPr>
              <a:t>. </a:t>
            </a:r>
          </a:p>
          <a:p>
            <a:pPr algn="just">
              <a:buFontTx/>
              <a:buChar char="-"/>
            </a:pPr>
            <a:r>
              <a:rPr lang="en-US" sz="2200" dirty="0" err="1" smtClean="0">
                <a:solidFill>
                  <a:srgbClr val="0000FF"/>
                </a:solidFill>
                <a:latin typeface="Arial" pitchFamily="34" charset="0"/>
                <a:cs typeface="Arial" pitchFamily="34" charset="0"/>
              </a:rPr>
              <a:t>Có</a:t>
            </a:r>
            <a:r>
              <a:rPr lang="en-US" sz="2200" dirty="0" smtClean="0">
                <a:solidFill>
                  <a:srgbClr val="0000FF"/>
                </a:solidFill>
                <a:latin typeface="Arial" pitchFamily="34" charset="0"/>
                <a:cs typeface="Arial" pitchFamily="34" charset="0"/>
              </a:rPr>
              <a:t> 3 </a:t>
            </a:r>
            <a:r>
              <a:rPr lang="en-US" sz="2200" dirty="0" err="1" smtClean="0">
                <a:solidFill>
                  <a:srgbClr val="0000FF"/>
                </a:solidFill>
                <a:latin typeface="Arial" pitchFamily="34" charset="0"/>
                <a:cs typeface="Arial" pitchFamily="34" charset="0"/>
              </a:rPr>
              <a:t>tiêu</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chí</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đi</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kèm</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mỗi</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tiêu</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chí</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có</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các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chỉ</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tiêu</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cụ</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thể</a:t>
            </a:r>
            <a:r>
              <a:rPr lang="en-US" sz="2200" dirty="0" smtClean="0">
                <a:solidFill>
                  <a:srgbClr val="0000FF"/>
                </a:solidFill>
                <a:latin typeface="Arial" pitchFamily="34" charset="0"/>
                <a:cs typeface="Arial" pitchFamily="34" charset="0"/>
              </a:rPr>
              <a:t>.</a:t>
            </a:r>
          </a:p>
          <a:p>
            <a:pPr algn="just">
              <a:buFontTx/>
              <a:buChar char="-"/>
            </a:pPr>
            <a:r>
              <a:rPr lang="en-US" sz="2200" dirty="0" err="1" smtClean="0">
                <a:solidFill>
                  <a:srgbClr val="0000FF"/>
                </a:solidFill>
                <a:latin typeface="Arial" pitchFamily="34" charset="0"/>
                <a:cs typeface="Arial" pitchFamily="34" charset="0"/>
              </a:rPr>
              <a:t>Chủ</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tịch</a:t>
            </a:r>
            <a:r>
              <a:rPr lang="en-US" sz="2200" dirty="0" smtClean="0">
                <a:solidFill>
                  <a:srgbClr val="0000FF"/>
                </a:solidFill>
                <a:latin typeface="Arial" pitchFamily="34" charset="0"/>
                <a:cs typeface="Arial" pitchFamily="34" charset="0"/>
              </a:rPr>
              <a:t> UBND </a:t>
            </a:r>
            <a:r>
              <a:rPr lang="en-US" sz="2200" dirty="0" err="1" smtClean="0">
                <a:solidFill>
                  <a:srgbClr val="0000FF"/>
                </a:solidFill>
                <a:latin typeface="Arial" pitchFamily="34" charset="0"/>
                <a:cs typeface="Arial" pitchFamily="34" charset="0"/>
              </a:rPr>
              <a:t>cùng</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quyết</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địunh</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công</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nhận</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danh</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hiệu</a:t>
            </a:r>
            <a:endParaRPr lang="en-US" sz="22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389782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332656"/>
            <a:ext cx="8568952" cy="6408712"/>
          </a:xfrm>
        </p:spPr>
        <p:txBody>
          <a:bodyPr>
            <a:normAutofit fontScale="70000" lnSpcReduction="20000"/>
          </a:bodyPr>
          <a:lstStyle/>
          <a:p>
            <a:pPr algn="just"/>
            <a:r>
              <a:rPr lang="en-US" sz="3300" i="1" dirty="0" err="1" smtClean="0">
                <a:solidFill>
                  <a:srgbClr val="FF0000"/>
                </a:solidFill>
                <a:latin typeface="Arial" pitchFamily="34" charset="0"/>
                <a:cs typeface="Arial" pitchFamily="34" charset="0"/>
              </a:rPr>
              <a:t>Có</a:t>
            </a:r>
            <a:r>
              <a:rPr lang="en-US" sz="3300" i="1" dirty="0" smtClean="0">
                <a:solidFill>
                  <a:srgbClr val="FF0000"/>
                </a:solidFill>
                <a:latin typeface="Arial" pitchFamily="34" charset="0"/>
                <a:cs typeface="Arial" pitchFamily="34" charset="0"/>
              </a:rPr>
              <a:t> 2 </a:t>
            </a:r>
            <a:r>
              <a:rPr lang="en-US" sz="3300" i="1" dirty="0" err="1" smtClean="0">
                <a:solidFill>
                  <a:srgbClr val="FF0000"/>
                </a:solidFill>
                <a:latin typeface="Arial" pitchFamily="34" charset="0"/>
                <a:cs typeface="Arial" pitchFamily="34" charset="0"/>
              </a:rPr>
              <a:t>mức</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độ</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công</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nhận</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Mức</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độ</a:t>
            </a:r>
            <a:r>
              <a:rPr lang="en-US" sz="3300" dirty="0" smtClean="0">
                <a:solidFill>
                  <a:srgbClr val="0000FF"/>
                </a:solidFill>
                <a:latin typeface="Arial" pitchFamily="34" charset="0"/>
                <a:cs typeface="Arial" pitchFamily="34" charset="0"/>
              </a:rPr>
              <a:t> 1 </a:t>
            </a:r>
            <a:r>
              <a:rPr lang="en-US" sz="3300" dirty="0" err="1" smtClean="0">
                <a:solidFill>
                  <a:srgbClr val="0000FF"/>
                </a:solidFill>
                <a:latin typeface="Arial" pitchFamily="34" charset="0"/>
                <a:cs typeface="Arial" pitchFamily="34" charset="0"/>
              </a:rPr>
              <a:t>và</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mức</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độ</a:t>
            </a:r>
            <a:r>
              <a:rPr lang="en-US" sz="3300" dirty="0" smtClean="0">
                <a:solidFill>
                  <a:srgbClr val="0000FF"/>
                </a:solidFill>
                <a:latin typeface="Arial" pitchFamily="34" charset="0"/>
                <a:cs typeface="Arial" pitchFamily="34" charset="0"/>
              </a:rPr>
              <a:t> 2, </a:t>
            </a:r>
            <a:r>
              <a:rPr lang="en-US" sz="3300" dirty="0" err="1" smtClean="0">
                <a:solidFill>
                  <a:srgbClr val="0000FF"/>
                </a:solidFill>
                <a:latin typeface="Arial" pitchFamily="34" charset="0"/>
                <a:cs typeface="Arial" pitchFamily="34" charset="0"/>
              </a:rPr>
              <a:t>mức</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độ</a:t>
            </a:r>
            <a:r>
              <a:rPr lang="en-US" sz="3300" dirty="0" smtClean="0">
                <a:solidFill>
                  <a:srgbClr val="0000FF"/>
                </a:solidFill>
                <a:latin typeface="Arial" pitchFamily="34" charset="0"/>
                <a:cs typeface="Arial" pitchFamily="34" charset="0"/>
              </a:rPr>
              <a:t> 2 </a:t>
            </a:r>
            <a:r>
              <a:rPr lang="en-US" sz="3300" dirty="0" err="1" smtClean="0">
                <a:solidFill>
                  <a:srgbClr val="0000FF"/>
                </a:solidFill>
                <a:latin typeface="Arial" pitchFamily="34" charset="0"/>
                <a:cs typeface="Arial" pitchFamily="34" charset="0"/>
              </a:rPr>
              <a:t>được</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công</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nhận</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ít</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nhất</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sau</a:t>
            </a:r>
            <a:r>
              <a:rPr lang="en-US" sz="3300" dirty="0" smtClean="0">
                <a:solidFill>
                  <a:srgbClr val="0000FF"/>
                </a:solidFill>
                <a:latin typeface="Arial" pitchFamily="34" charset="0"/>
                <a:cs typeface="Arial" pitchFamily="34" charset="0"/>
              </a:rPr>
              <a:t> 1 </a:t>
            </a:r>
            <a:r>
              <a:rPr lang="en-US" sz="3300" dirty="0" err="1" smtClean="0">
                <a:solidFill>
                  <a:srgbClr val="0000FF"/>
                </a:solidFill>
                <a:latin typeface="Arial" pitchFamily="34" charset="0"/>
                <a:cs typeface="Arial" pitchFamily="34" charset="0"/>
              </a:rPr>
              <a:t>năm</a:t>
            </a:r>
            <a:r>
              <a:rPr lang="en-US" sz="3300" dirty="0" smtClean="0">
                <a:solidFill>
                  <a:srgbClr val="0000FF"/>
                </a:solidFill>
                <a:latin typeface="Arial" pitchFamily="34" charset="0"/>
                <a:cs typeface="Arial" pitchFamily="34" charset="0"/>
              </a:rPr>
              <a:t>.</a:t>
            </a:r>
          </a:p>
          <a:p>
            <a:pPr algn="just"/>
            <a:r>
              <a:rPr lang="en-US" sz="3300" i="1" dirty="0" smtClean="0">
                <a:solidFill>
                  <a:srgbClr val="FF0000"/>
                </a:solidFill>
                <a:latin typeface="Arial" pitchFamily="34" charset="0"/>
                <a:cs typeface="Arial" pitchFamily="34" charset="0"/>
              </a:rPr>
              <a:t>3 </a:t>
            </a:r>
            <a:r>
              <a:rPr lang="en-US" sz="3300" i="1" dirty="0" err="1" smtClean="0">
                <a:solidFill>
                  <a:srgbClr val="FF0000"/>
                </a:solidFill>
                <a:latin typeface="Arial" pitchFamily="34" charset="0"/>
                <a:cs typeface="Arial" pitchFamily="34" charset="0"/>
              </a:rPr>
              <a:t>tiêu</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chí</a:t>
            </a:r>
            <a:r>
              <a:rPr lang="en-US" sz="3300" i="1" dirty="0" smtClean="0">
                <a:solidFill>
                  <a:srgbClr val="FF0000"/>
                </a:solidFill>
                <a:latin typeface="Arial" pitchFamily="34" charset="0"/>
                <a:cs typeface="Arial" pitchFamily="34" charset="0"/>
              </a:rPr>
              <a:t> (15 </a:t>
            </a:r>
            <a:r>
              <a:rPr lang="en-US" sz="3300" i="1" dirty="0" err="1" smtClean="0">
                <a:solidFill>
                  <a:srgbClr val="FF0000"/>
                </a:solidFill>
                <a:latin typeface="Arial" pitchFamily="34" charset="0"/>
                <a:cs typeface="Arial" pitchFamily="34" charset="0"/>
              </a:rPr>
              <a:t>chỉ</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tiêu</a:t>
            </a:r>
            <a:r>
              <a:rPr lang="en-US" sz="3300" i="1" dirty="0" smtClean="0">
                <a:solidFill>
                  <a:srgbClr val="FF0000"/>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a/ </a:t>
            </a:r>
            <a:r>
              <a:rPr lang="en-US" sz="3300" dirty="0" err="1">
                <a:solidFill>
                  <a:srgbClr val="0000FF"/>
                </a:solidFill>
                <a:latin typeface="Arial" pitchFamily="34" charset="0"/>
                <a:cs typeface="Arial" pitchFamily="34" charset="0"/>
              </a:rPr>
              <a:t>Về</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điều</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kiện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xây</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dựng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Đơn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vị</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tập</a:t>
            </a:r>
            <a:r>
              <a:rPr lang="en-US" sz="3300" dirty="0" smtClean="0">
                <a:solidFill>
                  <a:srgbClr val="0000FF"/>
                </a:solidFill>
                <a:latin typeface="Arial" pitchFamily="34" charset="0"/>
                <a:cs typeface="Arial" pitchFamily="34" charset="0"/>
              </a:rPr>
              <a:t>”; b/ </a:t>
            </a:r>
            <a:r>
              <a:rPr lang="en-US" sz="3300" dirty="0" err="1">
                <a:solidFill>
                  <a:srgbClr val="0000FF"/>
                </a:solidFill>
                <a:latin typeface="Arial" pitchFamily="34" charset="0"/>
                <a:cs typeface="Arial" pitchFamily="34" charset="0"/>
              </a:rPr>
              <a:t>Về</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kết</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quả</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tập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của</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Thành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viên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trong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đơn</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vị</a:t>
            </a:r>
            <a:r>
              <a:rPr lang="en-US" sz="3300" dirty="0" smtClean="0">
                <a:solidFill>
                  <a:srgbClr val="0000FF"/>
                </a:solidFill>
                <a:latin typeface="Arial" pitchFamily="34" charset="0"/>
                <a:cs typeface="Arial" pitchFamily="34" charset="0"/>
              </a:rPr>
              <a:t>; c/ </a:t>
            </a:r>
            <a:r>
              <a:rPr lang="en-US" sz="3300" dirty="0" err="1">
                <a:solidFill>
                  <a:srgbClr val="0000FF"/>
                </a:solidFill>
                <a:latin typeface="Arial" pitchFamily="34" charset="0"/>
                <a:cs typeface="Arial" pitchFamily="34" charset="0"/>
              </a:rPr>
              <a:t>Tác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dụng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của</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việc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xây</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dựng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Đơn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vị</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tập</a:t>
            </a:r>
            <a:r>
              <a:rPr lang="en-US" sz="3300" dirty="0" smtClean="0">
                <a:solidFill>
                  <a:srgbClr val="0000FF"/>
                </a:solidFill>
                <a:latin typeface="Arial" pitchFamily="34" charset="0"/>
                <a:cs typeface="Arial" pitchFamily="34" charset="0"/>
              </a:rPr>
              <a:t>”.</a:t>
            </a:r>
          </a:p>
          <a:p>
            <a:pPr algn="just"/>
            <a:r>
              <a:rPr lang="en-US" sz="3300" i="1" dirty="0" err="1" smtClean="0">
                <a:solidFill>
                  <a:srgbClr val="FF0000"/>
                </a:solidFill>
                <a:latin typeface="Arial" pitchFamily="34" charset="0"/>
                <a:cs typeface="Arial" pitchFamily="34" charset="0"/>
              </a:rPr>
              <a:t>Riêng</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tiêu</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chí</a:t>
            </a:r>
            <a:r>
              <a:rPr lang="en-US" sz="3300" i="1" dirty="0" smtClean="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Tác</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dụng</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của</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việc</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xây</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dựng</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Đơn</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vị</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học</a:t>
            </a:r>
            <a:r>
              <a:rPr lang="en-US" sz="3300" i="1" dirty="0">
                <a:solidFill>
                  <a:srgbClr val="FF0000"/>
                </a:solidFill>
                <a:latin typeface="Arial" pitchFamily="34" charset="0"/>
                <a:cs typeface="Arial" pitchFamily="34" charset="0"/>
              </a:rPr>
              <a:t> </a:t>
            </a:r>
            <a:r>
              <a:rPr lang="en-US" sz="3300" i="1" dirty="0" err="1">
                <a:solidFill>
                  <a:srgbClr val="FF0000"/>
                </a:solidFill>
                <a:latin typeface="Arial" pitchFamily="34" charset="0"/>
                <a:cs typeface="Arial" pitchFamily="34" charset="0"/>
              </a:rPr>
              <a:t>tập</a:t>
            </a:r>
            <a:r>
              <a:rPr lang="en-US" sz="3300" i="1" dirty="0" smtClean="0">
                <a:solidFill>
                  <a:srgbClr val="FF0000"/>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Tối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thiểu</a:t>
            </a:r>
            <a:r>
              <a:rPr lang="en-US" sz="3300" dirty="0">
                <a:solidFill>
                  <a:srgbClr val="0000FF"/>
                </a:solidFill>
                <a:latin typeface="Arial" pitchFamily="34" charset="0"/>
                <a:cs typeface="Arial" pitchFamily="34" charset="0"/>
              </a:rPr>
              <a:t> 95% </a:t>
            </a:r>
            <a:r>
              <a:rPr lang="en-US" sz="3300" dirty="0" err="1">
                <a:solidFill>
                  <a:srgbClr val="0000FF"/>
                </a:solidFill>
                <a:latin typeface="Arial" pitchFamily="34" charset="0"/>
                <a:cs typeface="Arial" pitchFamily="34" charset="0"/>
              </a:rPr>
              <a:t>Thành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viên</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đạt</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Công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dân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tập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theo</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Quyết</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định</a:t>
            </a:r>
            <a:r>
              <a:rPr lang="en-US" sz="3300" dirty="0" smtClean="0">
                <a:solidFill>
                  <a:srgbClr val="0000FF"/>
                </a:solidFill>
                <a:latin typeface="Arial" pitchFamily="34" charset="0"/>
                <a:cs typeface="Arial" pitchFamily="34" charset="0"/>
              </a:rPr>
              <a:t> </a:t>
            </a:r>
            <a:r>
              <a:rPr lang="en-US" sz="3300" dirty="0">
                <a:solidFill>
                  <a:srgbClr val="0000FF"/>
                </a:solidFill>
                <a:latin typeface="Arial" pitchFamily="34" charset="0"/>
                <a:cs typeface="Arial" pitchFamily="34" charset="0"/>
              </a:rPr>
              <a:t>324/QĐ-KHVN. </a:t>
            </a:r>
            <a:r>
              <a:rPr lang="en-US" sz="3300" dirty="0" err="1">
                <a:solidFill>
                  <a:srgbClr val="0000FF"/>
                </a:solidFill>
                <a:latin typeface="Arial" pitchFamily="34" charset="0"/>
                <a:cs typeface="Arial" pitchFamily="34" charset="0"/>
              </a:rPr>
              <a:t>Đối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với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Đơn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vị</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cấp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huyện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là</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Cơ</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sở</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giáo</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dục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đánh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giá</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công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nhận</a:t>
            </a:r>
            <a:r>
              <a:rPr lang="en-US" sz="3300" dirty="0">
                <a:solidFill>
                  <a:srgbClr val="0000FF"/>
                </a:solidFill>
                <a:latin typeface="Arial" pitchFamily="34" charset="0"/>
                <a:cs typeface="Arial" pitchFamily="34" charset="0"/>
              </a:rPr>
              <a:t> ở </a:t>
            </a:r>
            <a:r>
              <a:rPr lang="en-US" sz="3300" dirty="0" err="1">
                <a:solidFill>
                  <a:srgbClr val="0000FF"/>
                </a:solidFill>
                <a:latin typeface="Arial" pitchFamily="34" charset="0"/>
                <a:cs typeface="Arial" pitchFamily="34" charset="0"/>
              </a:rPr>
              <a:t>cấp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huyện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tối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thiếu</a:t>
            </a:r>
            <a:r>
              <a:rPr lang="en-US" sz="3300" dirty="0">
                <a:solidFill>
                  <a:srgbClr val="0000FF"/>
                </a:solidFill>
                <a:latin typeface="Arial" pitchFamily="34" charset="0"/>
                <a:cs typeface="Arial" pitchFamily="34" charset="0"/>
              </a:rPr>
              <a:t> 97% </a:t>
            </a:r>
            <a:r>
              <a:rPr lang="en-US" sz="3300" dirty="0" err="1">
                <a:solidFill>
                  <a:srgbClr val="0000FF"/>
                </a:solidFill>
                <a:latin typeface="Arial" pitchFamily="34" charset="0"/>
                <a:cs typeface="Arial" pitchFamily="34" charset="0"/>
              </a:rPr>
              <a:t>người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đạt</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danh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hiệu</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Công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dân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tập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theo</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Quyết</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định</a:t>
            </a:r>
            <a:r>
              <a:rPr lang="en-US" sz="3300" dirty="0" smtClean="0">
                <a:solidFill>
                  <a:srgbClr val="0000FF"/>
                </a:solidFill>
                <a:latin typeface="Arial" pitchFamily="34" charset="0"/>
                <a:cs typeface="Arial" pitchFamily="34" charset="0"/>
              </a:rPr>
              <a:t> </a:t>
            </a:r>
            <a:r>
              <a:rPr lang="en-US" sz="3300" dirty="0">
                <a:solidFill>
                  <a:srgbClr val="0000FF"/>
                </a:solidFill>
                <a:latin typeface="Arial" pitchFamily="34" charset="0"/>
                <a:cs typeface="Arial" pitchFamily="34" charset="0"/>
              </a:rPr>
              <a:t>324/QĐ-KHVN</a:t>
            </a:r>
            <a:r>
              <a:rPr lang="en-US" sz="3300" dirty="0" smtClean="0">
                <a:solidFill>
                  <a:srgbClr val="0000FF"/>
                </a:solidFill>
                <a:latin typeface="Arial" pitchFamily="34" charset="0"/>
                <a:cs typeface="Arial" pitchFamily="34" charset="0"/>
              </a:rPr>
              <a:t>.</a:t>
            </a:r>
          </a:p>
          <a:p>
            <a:pPr algn="just"/>
            <a:r>
              <a:rPr lang="en-US" sz="3300" i="1" dirty="0" err="1" smtClean="0">
                <a:solidFill>
                  <a:srgbClr val="FF0000"/>
                </a:solidFill>
                <a:latin typeface="Arial" pitchFamily="34" charset="0"/>
                <a:cs typeface="Arial" pitchFamily="34" charset="0"/>
              </a:rPr>
              <a:t>Tổ</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chức</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đánh</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giá</a:t>
            </a:r>
            <a:r>
              <a:rPr lang="en-US" sz="3300" i="1" dirty="0" smtClean="0">
                <a:solidFill>
                  <a:srgbClr val="FF0000"/>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Trưởng</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phòng</a:t>
            </a:r>
            <a:r>
              <a:rPr lang="en-US" sz="3300" dirty="0">
                <a:solidFill>
                  <a:srgbClr val="0000FF"/>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GDĐT </a:t>
            </a:r>
            <a:r>
              <a:rPr lang="en-US" sz="3300" dirty="0" err="1" smtClean="0">
                <a:solidFill>
                  <a:srgbClr val="0000FF"/>
                </a:solidFill>
                <a:latin typeface="Arial" pitchFamily="34" charset="0"/>
                <a:cs typeface="Arial" pitchFamily="34" charset="0"/>
              </a:rPr>
              <a:t>thành</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lập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Hội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đồng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đánh</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giá</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gồm</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có</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chủ</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tịch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thư</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ký</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và</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các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ủy</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viên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số</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lượng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ủy</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viên</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là</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số</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lẻ</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tối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thiểu</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là</a:t>
            </a:r>
            <a:r>
              <a:rPr lang="en-US" sz="3300" dirty="0">
                <a:solidFill>
                  <a:srgbClr val="0000FF"/>
                </a:solidFill>
                <a:latin typeface="Arial" pitchFamily="34" charset="0"/>
                <a:cs typeface="Arial" pitchFamily="34" charset="0"/>
              </a:rPr>
              <a:t> 05 </a:t>
            </a:r>
            <a:r>
              <a:rPr lang="en-US" sz="3300" dirty="0" err="1">
                <a:solidFill>
                  <a:srgbClr val="0000FF"/>
                </a:solidFill>
                <a:latin typeface="Arial" pitchFamily="34" charset="0"/>
                <a:cs typeface="Arial" pitchFamily="34" charset="0"/>
              </a:rPr>
              <a:t>người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Thành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phần</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gồm</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đại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diện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cơ</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quan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chuyên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môn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thuộc</a:t>
            </a:r>
            <a:r>
              <a:rPr lang="en-US" sz="3300" dirty="0">
                <a:solidFill>
                  <a:srgbClr val="0000FF"/>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UBND </a:t>
            </a:r>
            <a:r>
              <a:rPr lang="en-US" sz="3300" dirty="0" err="1" smtClean="0">
                <a:solidFill>
                  <a:srgbClr val="0000FF"/>
                </a:solidFill>
                <a:latin typeface="Arial" pitchFamily="34" charset="0"/>
                <a:cs typeface="Arial" pitchFamily="34" charset="0"/>
              </a:rPr>
              <a:t>cấp</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huyện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đại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diện</a:t>
            </a:r>
            <a:r>
              <a:rPr lang="en-US" sz="3300" dirty="0">
                <a:solidFill>
                  <a:srgbClr val="0000FF"/>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HKH </a:t>
            </a:r>
            <a:r>
              <a:rPr lang="en-US" sz="3300" dirty="0" err="1" smtClean="0">
                <a:solidFill>
                  <a:srgbClr val="0000FF"/>
                </a:solidFill>
                <a:latin typeface="Arial" pitchFamily="34" charset="0"/>
                <a:cs typeface="Arial" pitchFamily="34" charset="0"/>
              </a:rPr>
              <a:t>cấp</a:t>
            </a:r>
            <a:r>
              <a:rPr lang="en-US" sz="3300" dirty="0" smtClean="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huyện</a:t>
            </a:r>
            <a:r>
              <a:rPr lang="en-US" sz="3300" dirty="0" smtClean="0">
                <a:solidFill>
                  <a:srgbClr val="0000FF"/>
                </a:solidFill>
                <a:latin typeface="Arial" pitchFamily="34" charset="0"/>
                <a:cs typeface="Arial" pitchFamily="34" charset="0"/>
              </a:rPr>
              <a:t>.</a:t>
            </a:r>
          </a:p>
          <a:p>
            <a:pPr algn="just"/>
            <a:r>
              <a:rPr lang="en-US" sz="3300" i="1" dirty="0" err="1" smtClean="0">
                <a:solidFill>
                  <a:srgbClr val="FF0000"/>
                </a:solidFill>
                <a:latin typeface="Arial" pitchFamily="34" charset="0"/>
                <a:cs typeface="Arial" pitchFamily="34" charset="0"/>
              </a:rPr>
              <a:t>Trách</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nhiệm</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các</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cơ</a:t>
            </a:r>
            <a:r>
              <a:rPr lang="en-US" sz="3300" i="1" dirty="0" smtClean="0">
                <a:solidFill>
                  <a:srgbClr val="FF0000"/>
                </a:solidFill>
                <a:latin typeface="Arial" pitchFamily="34" charset="0"/>
                <a:cs typeface="Arial" pitchFamily="34" charset="0"/>
              </a:rPr>
              <a:t> </a:t>
            </a:r>
            <a:r>
              <a:rPr lang="en-US" sz="3300" i="1" dirty="0" err="1" smtClean="0">
                <a:solidFill>
                  <a:srgbClr val="FF0000"/>
                </a:solidFill>
                <a:latin typeface="Arial" pitchFamily="34" charset="0"/>
                <a:cs typeface="Arial" pitchFamily="34" charset="0"/>
              </a:rPr>
              <a:t>quan</a:t>
            </a:r>
            <a:r>
              <a:rPr lang="en-US" sz="3300" i="1" dirty="0" smtClean="0">
                <a:solidFill>
                  <a:srgbClr val="FF0000"/>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UBND </a:t>
            </a:r>
            <a:r>
              <a:rPr lang="en-US" sz="3300" dirty="0" err="1">
                <a:solidFill>
                  <a:srgbClr val="0000FF"/>
                </a:solidFill>
                <a:latin typeface="Arial" pitchFamily="34" charset="0"/>
                <a:cs typeface="Arial" pitchFamily="34" charset="0"/>
              </a:rPr>
              <a:t>cấp</a:t>
            </a:r>
            <a:r>
              <a:rPr lang="en-US" sz="3300" dirty="0">
                <a:solidFill>
                  <a:srgbClr val="0000FF"/>
                </a:solidFill>
                <a:latin typeface="Arial" pitchFamily="34" charset="0"/>
                <a:cs typeface="Arial" pitchFamily="34" charset="0"/>
              </a:rPr>
              <a:t> </a:t>
            </a:r>
            <a:r>
              <a:rPr lang="en-US" sz="3300" dirty="0" err="1" smtClean="0">
                <a:solidFill>
                  <a:srgbClr val="0000FF"/>
                </a:solidFill>
                <a:latin typeface="Arial" pitchFamily="34" charset="0"/>
                <a:cs typeface="Arial" pitchFamily="34" charset="0"/>
              </a:rPr>
              <a:t>huyện</a:t>
            </a:r>
            <a:r>
              <a:rPr lang="en-US" sz="3300" dirty="0" smtClean="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Chỉ</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đạo</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Phòng</a:t>
            </a:r>
            <a:r>
              <a:rPr lang="en-US" sz="3300" dirty="0">
                <a:solidFill>
                  <a:srgbClr val="0000FF"/>
                </a:solidFill>
                <a:latin typeface="Arial" pitchFamily="34" charset="0"/>
                <a:cs typeface="Arial" pitchFamily="34" charset="0"/>
              </a:rPr>
              <a:t> </a:t>
            </a:r>
            <a:r>
              <a:rPr lang="en-US" sz="3300" dirty="0" smtClean="0">
                <a:solidFill>
                  <a:srgbClr val="0000FF"/>
                </a:solidFill>
                <a:latin typeface="Arial" pitchFamily="34" charset="0"/>
                <a:cs typeface="Arial" pitchFamily="34" charset="0"/>
              </a:rPr>
              <a:t>GDĐT </a:t>
            </a:r>
            <a:r>
              <a:rPr lang="en-US" sz="3300" dirty="0" err="1">
                <a:solidFill>
                  <a:srgbClr val="0000FF"/>
                </a:solidFill>
                <a:latin typeface="Arial" pitchFamily="34" charset="0"/>
                <a:cs typeface="Arial" pitchFamily="34" charset="0"/>
              </a:rPr>
              <a:t>chủ</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trì</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phối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hợp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với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Hội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Khuyến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học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cấp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huyện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và</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các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phòng</a:t>
            </a:r>
            <a:r>
              <a:rPr lang="en-US" sz="3300" dirty="0">
                <a:solidFill>
                  <a:srgbClr val="0000FF"/>
                </a:solidFill>
                <a:latin typeface="Arial" pitchFamily="34" charset="0"/>
                <a:cs typeface="Arial" pitchFamily="34" charset="0"/>
              </a:rPr>
              <a:t>, ban, </a:t>
            </a:r>
            <a:r>
              <a:rPr lang="en-US" sz="3300" dirty="0" err="1">
                <a:solidFill>
                  <a:srgbClr val="0000FF"/>
                </a:solidFill>
                <a:latin typeface="Arial" pitchFamily="34" charset="0"/>
                <a:cs typeface="Arial" pitchFamily="34" charset="0"/>
              </a:rPr>
              <a:t>các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tổ</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chức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chính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trị</a:t>
            </a:r>
            <a:r>
              <a:rPr lang="en-US" sz="3300" dirty="0">
                <a:solidFill>
                  <a:srgbClr val="0000FF"/>
                </a:solidFill>
                <a:latin typeface="Arial" pitchFamily="34" charset="0"/>
                <a:cs typeface="Arial" pitchFamily="34" charset="0"/>
              </a:rPr>
              <a:t> - </a:t>
            </a:r>
            <a:r>
              <a:rPr lang="en-US" sz="3300" dirty="0" err="1">
                <a:solidFill>
                  <a:srgbClr val="0000FF"/>
                </a:solidFill>
                <a:latin typeface="Arial" pitchFamily="34" charset="0"/>
                <a:cs typeface="Arial" pitchFamily="34" charset="0"/>
              </a:rPr>
              <a:t>xã</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hội</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cấp</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huyện</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tổ</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chức</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đánh</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giá</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công</a:t>
            </a:r>
            <a:r>
              <a:rPr lang="en-US" sz="3300" dirty="0">
                <a:solidFill>
                  <a:srgbClr val="0000FF"/>
                </a:solidFill>
                <a:latin typeface="Arial" pitchFamily="34" charset="0"/>
                <a:cs typeface="Arial" pitchFamily="34" charset="0"/>
              </a:rPr>
              <a:t> </a:t>
            </a:r>
            <a:r>
              <a:rPr lang="en-US" sz="3300" dirty="0" err="1">
                <a:solidFill>
                  <a:srgbClr val="0000FF"/>
                </a:solidFill>
                <a:latin typeface="Arial" pitchFamily="34" charset="0"/>
                <a:cs typeface="Arial" pitchFamily="34" charset="0"/>
              </a:rPr>
              <a:t>nhận</a:t>
            </a:r>
            <a:r>
              <a:rPr lang="en-US" sz="3300" dirty="0">
                <a:solidFill>
                  <a:srgbClr val="0000FF"/>
                </a:solidFill>
                <a:latin typeface="Arial" pitchFamily="34" charset="0"/>
                <a:cs typeface="Arial" pitchFamily="34" charset="0"/>
              </a:rPr>
              <a:t> </a:t>
            </a:r>
          </a:p>
          <a:p>
            <a:endParaRPr lang="en-US" dirty="0"/>
          </a:p>
        </p:txBody>
      </p:sp>
    </p:spTree>
    <p:extLst>
      <p:ext uri="{BB962C8B-B14F-4D97-AF65-F5344CB8AC3E}">
        <p14:creationId xmlns:p14="http://schemas.microsoft.com/office/powerpoint/2010/main" val="2813730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864096"/>
          </a:xfrm>
        </p:spPr>
        <p:txBody>
          <a:bodyPr>
            <a:noAutofit/>
          </a:bodyPr>
          <a:lstStyle/>
          <a:p>
            <a:r>
              <a:rPr lang="en-US" sz="2400" b="1" i="1" dirty="0" smtClean="0">
                <a:solidFill>
                  <a:srgbClr val="FF0000"/>
                </a:solidFill>
                <a:latin typeface="Times New Roman" pitchFamily="18" charset="0"/>
                <a:cs typeface="Times New Roman" pitchFamily="18" charset="0"/>
              </a:rPr>
              <a:t>IV. </a:t>
            </a:r>
            <a:r>
              <a:rPr lang="en-US" sz="2400" b="1" i="1" dirty="0" err="1" smtClean="0">
                <a:solidFill>
                  <a:srgbClr val="FF0000"/>
                </a:solidFill>
                <a:latin typeface="Times New Roman" pitchFamily="18" charset="0"/>
                <a:cs typeface="Times New Roman" pitchFamily="18" charset="0"/>
              </a:rPr>
              <a:t>Thông</a:t>
            </a:r>
            <a:r>
              <a:rPr lang="en-US" sz="2400" b="1" i="1" dirty="0" smtClean="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tư</a:t>
            </a:r>
            <a:r>
              <a:rPr lang="en-US" sz="2400" b="1" i="1" dirty="0">
                <a:solidFill>
                  <a:srgbClr val="FF0000"/>
                </a:solidFill>
                <a:latin typeface="Times New Roman" pitchFamily="18" charset="0"/>
                <a:cs typeface="Times New Roman" pitchFamily="18" charset="0"/>
              </a:rPr>
              <a:t>  25/2023/TT-BGDĐT </a:t>
            </a:r>
            <a:r>
              <a:rPr lang="en-US" sz="2400" b="1" i="1" dirty="0" err="1">
                <a:solidFill>
                  <a:srgbClr val="FF0000"/>
                </a:solidFill>
                <a:latin typeface="Times New Roman" pitchFamily="18" charset="0"/>
                <a:cs typeface="Times New Roman" pitchFamily="18" charset="0"/>
              </a:rPr>
              <a:t>ngày</a:t>
            </a:r>
            <a:r>
              <a:rPr lang="en-US" sz="2400" b="1" i="1" dirty="0">
                <a:solidFill>
                  <a:srgbClr val="FF0000"/>
                </a:solidFill>
                <a:latin typeface="Times New Roman" pitchFamily="18" charset="0"/>
                <a:cs typeface="Times New Roman" pitchFamily="18" charset="0"/>
              </a:rPr>
              <a:t> 27/12/2023 </a:t>
            </a:r>
            <a:r>
              <a:rPr lang="en-US" sz="2400" b="1" i="1" dirty="0" err="1">
                <a:solidFill>
                  <a:srgbClr val="FF0000"/>
                </a:solidFill>
                <a:latin typeface="Times New Roman" pitchFamily="18" charset="0"/>
                <a:cs typeface="Times New Roman" pitchFamily="18" charset="0"/>
              </a:rPr>
              <a:t>Quy</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định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về</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nhận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Cộng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đồng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học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tập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cấp</a:t>
            </a:r>
            <a:r>
              <a:rPr lang="en-US" sz="2400" b="1" i="1" dirty="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xã</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huyện</a:t>
            </a:r>
            <a:r>
              <a:rPr lang="en-US" sz="2400" b="1" i="1" dirty="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tỉnh</a:t>
            </a:r>
            <a:endParaRPr lang="en-US" sz="2400"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8435280" cy="5544616"/>
          </a:xfrm>
        </p:spPr>
        <p:txBody>
          <a:bodyPr>
            <a:normAutofit fontScale="70000" lnSpcReduction="20000"/>
          </a:bodyPr>
          <a:lstStyle/>
          <a:p>
            <a:pPr marL="0" indent="0" algn="just">
              <a:buNone/>
            </a:pPr>
            <a:r>
              <a:rPr lang="en-US" b="1" i="1" dirty="0" err="1">
                <a:solidFill>
                  <a:srgbClr val="FF0000"/>
                </a:solidFill>
                <a:latin typeface="Arial" pitchFamily="34" charset="0"/>
                <a:cs typeface="Arial" pitchFamily="34" charset="0"/>
              </a:rPr>
              <a:t>Mục</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đích</a:t>
            </a:r>
            <a:endParaRPr lang="en-US" i="1" dirty="0">
              <a:solidFill>
                <a:srgbClr val="FF0000"/>
              </a:solidFill>
              <a:latin typeface="Arial" pitchFamily="34" charset="0"/>
              <a:cs typeface="Arial" pitchFamily="34" charset="0"/>
            </a:endParaRPr>
          </a:p>
          <a:p>
            <a:pPr marL="0" indent="0" algn="just">
              <a:buNone/>
            </a:pP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1</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Tạo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hội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bằng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điều</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kiện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thuận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lợi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để</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mọi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người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trong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hội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được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tham</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thúc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đẩy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phong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trào</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HTTX, HTSĐ, </a:t>
            </a:r>
            <a:r>
              <a:rPr lang="en-US" dirty="0" err="1">
                <a:solidFill>
                  <a:srgbClr val="0000FF"/>
                </a:solidFill>
                <a:latin typeface="Arial" pitchFamily="34" charset="0"/>
                <a:cs typeface="Arial" pitchFamily="34" charset="0"/>
              </a:rPr>
              <a:t>góp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phần</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XDXHHT.</a:t>
            </a:r>
            <a:endParaRPr lang="en-US" dirty="0">
              <a:solidFill>
                <a:srgbClr val="0000FF"/>
              </a:solidFill>
              <a:latin typeface="Arial" pitchFamily="34" charset="0"/>
              <a:cs typeface="Arial" pitchFamily="34" charset="0"/>
            </a:endParaRPr>
          </a:p>
          <a:p>
            <a:pPr marL="0" indent="0" algn="just">
              <a:buNone/>
            </a:pPr>
            <a:r>
              <a:rPr lang="en-US" dirty="0" smtClean="0">
                <a:solidFill>
                  <a:srgbClr val="0000FF"/>
                </a:solidFill>
                <a:latin typeface="Arial" pitchFamily="34" charset="0"/>
                <a:cs typeface="Arial" pitchFamily="34" charset="0"/>
              </a:rPr>
              <a:t>	2</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Giúp</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UBND </a:t>
            </a:r>
            <a:r>
              <a:rPr lang="en-US" dirty="0" err="1" smtClean="0">
                <a:solidFill>
                  <a:srgbClr val="0000FF"/>
                </a:solidFill>
                <a:latin typeface="Arial" pitchFamily="34" charset="0"/>
                <a:cs typeface="Arial" pitchFamily="34" charset="0"/>
              </a:rPr>
              <a:t>các</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tự</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trạng</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XDXHHT; </a:t>
            </a:r>
            <a:r>
              <a:rPr lang="en-US" dirty="0" err="1">
                <a:solidFill>
                  <a:srgbClr val="0000FF"/>
                </a:solidFill>
                <a:latin typeface="Arial" pitchFamily="34" charset="0"/>
                <a:cs typeface="Arial" pitchFamily="34" charset="0"/>
              </a:rPr>
              <a:t>xây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dựng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kế</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hoạch</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XDXHHT </a:t>
            </a:r>
            <a:r>
              <a:rPr lang="en-US" dirty="0" err="1">
                <a:solidFill>
                  <a:srgbClr val="0000FF"/>
                </a:solidFill>
                <a:latin typeface="Arial" pitchFamily="34" charset="0"/>
                <a:cs typeface="Arial" pitchFamily="34" charset="0"/>
              </a:rPr>
              <a:t>phù</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hợp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với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tế</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của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phương</a:t>
            </a:r>
            <a:r>
              <a:rPr lang="en-US" dirty="0">
                <a:solidFill>
                  <a:srgbClr val="0000FF"/>
                </a:solidFill>
                <a:latin typeface="Arial" pitchFamily="34" charset="0"/>
                <a:cs typeface="Arial" pitchFamily="34" charset="0"/>
              </a:rPr>
              <a:t>.</a:t>
            </a:r>
          </a:p>
          <a:p>
            <a:pPr marL="0" indent="0" algn="just">
              <a:buNone/>
            </a:pPr>
            <a:r>
              <a:rPr lang="en-US" dirty="0" smtClean="0">
                <a:solidFill>
                  <a:srgbClr val="0000FF"/>
                </a:solidFill>
                <a:latin typeface="Arial" pitchFamily="34" charset="0"/>
                <a:cs typeface="Arial" pitchFamily="34" charset="0"/>
              </a:rPr>
              <a:t>	3</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Làm</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căn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cứ</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để</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“CĐHT”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tỉnh</a:t>
            </a:r>
            <a:r>
              <a:rPr lang="en-US" dirty="0" smtClean="0">
                <a:solidFill>
                  <a:srgbClr val="0000FF"/>
                </a:solidFill>
                <a:latin typeface="Arial" pitchFamily="34" charset="0"/>
                <a:cs typeface="Arial" pitchFamily="34" charset="0"/>
              </a:rPr>
              <a:t>.</a:t>
            </a:r>
          </a:p>
          <a:p>
            <a:pPr marL="0" indent="0" algn="just">
              <a:buNone/>
            </a:pPr>
            <a:r>
              <a:rPr lang="en-US" b="1" i="1" dirty="0" err="1" smtClean="0">
                <a:solidFill>
                  <a:srgbClr val="FF0000"/>
                </a:solidFill>
                <a:latin typeface="Arial" pitchFamily="34" charset="0"/>
                <a:cs typeface="Arial" pitchFamily="34" charset="0"/>
              </a:rPr>
              <a:t>Một</a:t>
            </a:r>
            <a:r>
              <a:rPr lang="en-US" b="1" i="1" dirty="0" smtClean="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số</a:t>
            </a:r>
            <a:r>
              <a:rPr lang="en-US" b="1" i="1" dirty="0" smtClean="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nội</a:t>
            </a:r>
            <a:r>
              <a:rPr lang="en-US" b="1" i="1" dirty="0" smtClean="0">
                <a:solidFill>
                  <a:srgbClr val="FF0000"/>
                </a:solidFill>
                <a:latin typeface="Arial" pitchFamily="34" charset="0"/>
                <a:cs typeface="Arial" pitchFamily="34" charset="0"/>
              </a:rPr>
              <a:t> dung </a:t>
            </a:r>
            <a:r>
              <a:rPr lang="en-US" b="1" i="1" dirty="0" err="1" smtClean="0">
                <a:solidFill>
                  <a:srgbClr val="FF0000"/>
                </a:solidFill>
                <a:latin typeface="Arial" pitchFamily="34" charset="0"/>
                <a:cs typeface="Arial" pitchFamily="34" charset="0"/>
              </a:rPr>
              <a:t>liên</a:t>
            </a:r>
            <a:r>
              <a:rPr lang="en-US" b="1" i="1" dirty="0" smtClean="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quan</a:t>
            </a:r>
            <a:r>
              <a:rPr lang="en-US" b="1" i="1" dirty="0" smtClean="0">
                <a:solidFill>
                  <a:srgbClr val="FF0000"/>
                </a:solidFill>
                <a:latin typeface="Arial" pitchFamily="34" charset="0"/>
                <a:cs typeface="Arial" pitchFamily="34" charset="0"/>
              </a:rPr>
              <a:t>:</a:t>
            </a:r>
          </a:p>
          <a:p>
            <a:pPr marL="0" indent="0" algn="just">
              <a:buNone/>
            </a:pPr>
            <a:r>
              <a:rPr lang="en-US" dirty="0" smtClean="0">
                <a:solidFill>
                  <a:srgbClr val="0000FF"/>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Phân</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biệt</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khái</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niệm</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Cộng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đồng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học</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tập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và</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Cộng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đồng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học</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tập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a:t>
            </a:r>
          </a:p>
          <a:p>
            <a:pPr marL="0" indent="0" algn="just">
              <a:buNone/>
            </a:pPr>
            <a:r>
              <a:rPr lang="en-US" dirty="0" smtClean="0">
                <a:solidFill>
                  <a:srgbClr val="0000FF"/>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Tiêu</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chí</a:t>
            </a:r>
            <a:r>
              <a:rPr lang="en-US" i="1" dirty="0" smtClean="0">
                <a:solidFill>
                  <a:srgbClr val="FF0000"/>
                </a:solidFill>
                <a:latin typeface="Arial" pitchFamily="34" charset="0"/>
                <a:cs typeface="Arial" pitchFamily="34" charset="0"/>
              </a:rPr>
              <a:t>: 5 </a:t>
            </a:r>
            <a:r>
              <a:rPr lang="en-US" i="1" dirty="0" err="1" smtClean="0">
                <a:solidFill>
                  <a:srgbClr val="FF0000"/>
                </a:solidFill>
                <a:latin typeface="Arial" pitchFamily="34" charset="0"/>
                <a:cs typeface="Arial" pitchFamily="34" charset="0"/>
              </a:rPr>
              <a:t>tiêu</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chí</a:t>
            </a:r>
            <a:r>
              <a:rPr lang="en-US" i="1" dirty="0" smtClean="0">
                <a:solidFill>
                  <a:srgbClr val="FF0000"/>
                </a:solidFill>
                <a:latin typeface="Arial" pitchFamily="34" charset="0"/>
                <a:cs typeface="Arial" pitchFamily="34" charset="0"/>
              </a:rPr>
              <a:t> (15 </a:t>
            </a:r>
            <a:r>
              <a:rPr lang="en-US" i="1" dirty="0" err="1" smtClean="0">
                <a:solidFill>
                  <a:srgbClr val="FF0000"/>
                </a:solidFill>
                <a:latin typeface="Arial" pitchFamily="34" charset="0"/>
                <a:cs typeface="Arial" pitchFamily="34" charset="0"/>
              </a:rPr>
              <a:t>chỉ</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tiêu</a:t>
            </a:r>
            <a:r>
              <a:rPr lang="en-US" i="1" dirty="0" smtClean="0">
                <a:solidFill>
                  <a:srgbClr val="FF0000"/>
                </a:solidFill>
                <a:latin typeface="Arial" pitchFamily="34" charset="0"/>
                <a:cs typeface="Arial" pitchFamily="34" charset="0"/>
              </a:rPr>
              <a:t>): </a:t>
            </a:r>
            <a:r>
              <a:rPr lang="en-US" dirty="0" smtClean="0">
                <a:solidFill>
                  <a:srgbClr val="0000FF"/>
                </a:solidFill>
                <a:latin typeface="Arial" pitchFamily="34" charset="0"/>
                <a:cs typeface="Arial" pitchFamily="34" charset="0"/>
              </a:rPr>
              <a:t>a/ </a:t>
            </a:r>
            <a:r>
              <a:rPr lang="en-US" dirty="0" err="1">
                <a:solidFill>
                  <a:srgbClr val="0000FF"/>
                </a:solidFill>
                <a:latin typeface="Arial" pitchFamily="34" charset="0"/>
                <a:cs typeface="Arial" pitchFamily="34" charset="0"/>
              </a:rPr>
              <a:t>Sự</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lãnh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chỉ</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của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ủy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Đảng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chính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quyền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 b/ </a:t>
            </a:r>
            <a:r>
              <a:rPr lang="en-US" dirty="0" err="1">
                <a:solidFill>
                  <a:srgbClr val="0000FF"/>
                </a:solidFill>
                <a:latin typeface="Arial" pitchFamily="34" charset="0"/>
                <a:cs typeface="Arial" pitchFamily="34" charset="0"/>
              </a:rPr>
              <a:t>Huy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nguồn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tạo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môi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trường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thuận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lợi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để</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hiện</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XDXHHT ở </a:t>
            </a:r>
            <a:r>
              <a:rPr lang="en-US" dirty="0" err="1">
                <a:solidFill>
                  <a:srgbClr val="0000FF"/>
                </a:solidFill>
                <a:latin typeface="Arial" pitchFamily="34" charset="0"/>
                <a:cs typeface="Arial" pitchFamily="34" charset="0"/>
              </a:rPr>
              <a:t>địa</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phương</a:t>
            </a:r>
            <a:r>
              <a:rPr lang="en-US" dirty="0" smtClean="0">
                <a:solidFill>
                  <a:srgbClr val="0000FF"/>
                </a:solidFill>
                <a:latin typeface="Arial" pitchFamily="34" charset="0"/>
                <a:cs typeface="Arial" pitchFamily="34" charset="0"/>
              </a:rPr>
              <a:t>; c/ </a:t>
            </a:r>
            <a:r>
              <a:rPr lang="en-US" dirty="0" err="1">
                <a:solidFill>
                  <a:srgbClr val="0000FF"/>
                </a:solidFill>
                <a:latin typeface="Arial" pitchFamily="34" charset="0"/>
                <a:cs typeface="Arial" pitchFamily="34" charset="0"/>
              </a:rPr>
              <a:t>Hiệu</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hoạt</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của</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TTHTCĐ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thư</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TTVHTT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 d/ </a:t>
            </a:r>
            <a:r>
              <a:rPr lang="en-US" dirty="0" err="1">
                <a:solidFill>
                  <a:srgbClr val="0000FF"/>
                </a:solidFill>
                <a:latin typeface="Arial" pitchFamily="34" charset="0"/>
                <a:cs typeface="Arial" pitchFamily="34" charset="0"/>
              </a:rPr>
              <a:t>Kết</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dục</a:t>
            </a:r>
            <a:r>
              <a:rPr lang="en-US" dirty="0">
                <a:solidFill>
                  <a:srgbClr val="0000FF"/>
                </a:solidFill>
                <a:latin typeface="Arial" pitchFamily="34" charset="0"/>
                <a:cs typeface="Arial" pitchFamily="34" charset="0"/>
              </a:rPr>
              <a:t> - </a:t>
            </a:r>
            <a:r>
              <a:rPr lang="en-US" dirty="0" err="1">
                <a:solidFill>
                  <a:srgbClr val="0000FF"/>
                </a:solidFill>
                <a:latin typeface="Arial" pitchFamily="34" charset="0"/>
                <a:cs typeface="Arial" pitchFamily="34" charset="0"/>
              </a:rPr>
              <a:t>xóa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mù</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chữ</a:t>
            </a:r>
            <a:r>
              <a:rPr lang="en-US" dirty="0" smtClean="0">
                <a:solidFill>
                  <a:srgbClr val="0000FF"/>
                </a:solidFill>
                <a:latin typeface="Arial" pitchFamily="34" charset="0"/>
                <a:cs typeface="Arial" pitchFamily="34" charset="0"/>
              </a:rPr>
              <a:t>; đ/ </a:t>
            </a:r>
            <a:r>
              <a:rPr lang="en-US" dirty="0" err="1">
                <a:solidFill>
                  <a:srgbClr val="0000FF"/>
                </a:solidFill>
                <a:latin typeface="Arial" pitchFamily="34" charset="0"/>
                <a:cs typeface="Arial" pitchFamily="34" charset="0"/>
              </a:rPr>
              <a:t>Tác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dụng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của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việc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xây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dựng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đồng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a:t>
            </a:r>
            <a:endParaRPr lang="en-US" dirty="0" smtClean="0">
              <a:solidFill>
                <a:srgbClr val="0000FF"/>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23480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260648"/>
            <a:ext cx="8568952" cy="6264696"/>
          </a:xfrm>
        </p:spPr>
        <p:txBody>
          <a:bodyPr>
            <a:normAutofit fontScale="70000" lnSpcReduction="20000"/>
          </a:bodyPr>
          <a:lstStyle/>
          <a:p>
            <a:pPr marL="0" indent="0">
              <a:buNone/>
            </a:pPr>
            <a:r>
              <a:rPr lang="en-US" b="1" i="1" dirty="0" err="1">
                <a:solidFill>
                  <a:srgbClr val="FF0000"/>
                </a:solidFill>
                <a:latin typeface="Arial" pitchFamily="34" charset="0"/>
                <a:cs typeface="Arial" pitchFamily="34" charset="0"/>
              </a:rPr>
              <a:t>Quy</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trình</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đánh</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giá</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công</a:t>
            </a:r>
            <a:r>
              <a:rPr lang="en-US" b="1" i="1" dirty="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nhận</a:t>
            </a:r>
            <a:r>
              <a:rPr lang="en-US" b="1" i="1" dirty="0" smtClean="0">
                <a:solidFill>
                  <a:srgbClr val="FF0000"/>
                </a:solidFill>
                <a:latin typeface="Arial" pitchFamily="34" charset="0"/>
                <a:cs typeface="Arial" pitchFamily="34" charset="0"/>
              </a:rPr>
              <a:t>: </a:t>
            </a:r>
          </a:p>
          <a:p>
            <a:pPr>
              <a:buFontTx/>
              <a:buChar char="-"/>
            </a:pPr>
            <a:r>
              <a:rPr lang="en-US" dirty="0" smtClean="0">
                <a:solidFill>
                  <a:srgbClr val="0000FF"/>
                </a:solidFill>
                <a:latin typeface="Arial" pitchFamily="34" charset="0"/>
                <a:cs typeface="Arial" pitchFamily="34" charset="0"/>
              </a:rPr>
              <a:t>UBND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tự</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nhận</a:t>
            </a:r>
            <a:r>
              <a:rPr lang="en-US" dirty="0" smtClean="0">
                <a:solidFill>
                  <a:srgbClr val="0000FF"/>
                </a:solidFill>
                <a:latin typeface="Arial" pitchFamily="34" charset="0"/>
                <a:cs typeface="Arial" pitchFamily="34" charset="0"/>
              </a:rPr>
              <a:t>.</a:t>
            </a:r>
          </a:p>
          <a:p>
            <a:pPr>
              <a:buFontTx/>
              <a:buChar char="-"/>
            </a:pP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cuộc</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họp</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giá</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Thành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phần</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gồm</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lãnh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đạo</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HKH </a:t>
            </a:r>
            <a:r>
              <a:rPr lang="en-US" dirty="0" err="1" smtClean="0">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diện</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UBMT,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CTXH.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gửi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hồ</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sơ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đề</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nghị</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nhận</a:t>
            </a:r>
            <a:r>
              <a:rPr lang="en-US" dirty="0" smtClean="0">
                <a:solidFill>
                  <a:srgbClr val="0000FF"/>
                </a:solidFill>
                <a:latin typeface="Arial" pitchFamily="34" charset="0"/>
                <a:cs typeface="Arial" pitchFamily="34" charset="0"/>
              </a:rPr>
              <a:t>.</a:t>
            </a:r>
          </a:p>
          <a:p>
            <a:pPr>
              <a:buFontTx/>
              <a:buChar char="-"/>
            </a:pPr>
            <a:r>
              <a:rPr lang="en-US" dirty="0" err="1">
                <a:solidFill>
                  <a:srgbClr val="0000FF"/>
                </a:solidFill>
                <a:latin typeface="Arial" pitchFamily="34" charset="0"/>
                <a:cs typeface="Arial" pitchFamily="34" charset="0"/>
              </a:rPr>
              <a:t>Phòng</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GDĐT </a:t>
            </a:r>
            <a:r>
              <a:rPr lang="en-US" dirty="0" err="1" smtClean="0">
                <a:solidFill>
                  <a:srgbClr val="0000FF"/>
                </a:solidFill>
                <a:latin typeface="Arial" pitchFamily="34" charset="0"/>
                <a:cs typeface="Arial" pitchFamily="34" charset="0"/>
              </a:rPr>
              <a:t>tổ</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quyết</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đạt</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“CĐHT”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 </a:t>
            </a:r>
          </a:p>
          <a:p>
            <a:pPr marL="0" indent="0">
              <a:buNone/>
            </a:pPr>
            <a:r>
              <a:rPr lang="en-US" b="1" i="1" dirty="0" err="1">
                <a:solidFill>
                  <a:srgbClr val="FF0000"/>
                </a:solidFill>
                <a:latin typeface="Arial" pitchFamily="34" charset="0"/>
                <a:cs typeface="Arial" pitchFamily="34" charset="0"/>
              </a:rPr>
              <a:t>Thẩm</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quyền</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đánh</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giá</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công</a:t>
            </a:r>
            <a:r>
              <a:rPr lang="en-US" b="1" i="1" dirty="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nhận</a:t>
            </a:r>
            <a:r>
              <a:rPr lang="en-US" b="1" i="1" dirty="0" smtClean="0">
                <a:solidFill>
                  <a:srgbClr val="FF0000"/>
                </a:solidFill>
                <a:latin typeface="Arial" pitchFamily="34" charset="0"/>
                <a:cs typeface="Arial" pitchFamily="34" charset="0"/>
              </a:rPr>
              <a:t>:</a:t>
            </a:r>
          </a:p>
          <a:p>
            <a:pPr>
              <a:buFontTx/>
              <a:buChar char="-"/>
            </a:pPr>
            <a:r>
              <a:rPr lang="en-US" dirty="0" err="1" smtClean="0">
                <a:solidFill>
                  <a:srgbClr val="0000FF"/>
                </a:solidFill>
                <a:latin typeface="Arial" pitchFamily="34" charset="0"/>
                <a:cs typeface="Arial" pitchFamily="34" charset="0"/>
              </a:rPr>
              <a:t>Giám</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đốc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GDĐT </a:t>
            </a:r>
            <a:r>
              <a:rPr lang="en-US" dirty="0" err="1" smtClean="0">
                <a:solidFill>
                  <a:srgbClr val="0000FF"/>
                </a:solidFill>
                <a:latin typeface="Arial" pitchFamily="34" charset="0"/>
                <a:cs typeface="Arial" pitchFamily="34" charset="0"/>
              </a:rPr>
              <a:t>quyết</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đạt</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đồng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a:t>
            </a:r>
            <a:r>
              <a:rPr lang="en-US" b="1"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Kết</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được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bảo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lưu</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trong</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3 </a:t>
            </a:r>
            <a:r>
              <a:rPr lang="en-US" dirty="0" err="1">
                <a:solidFill>
                  <a:srgbClr val="0000FF"/>
                </a:solidFill>
                <a:latin typeface="Arial" pitchFamily="34" charset="0"/>
                <a:cs typeface="Arial" pitchFamily="34" charset="0"/>
              </a:rPr>
              <a:t>năm</a:t>
            </a:r>
            <a:r>
              <a:rPr lang="en-US" dirty="0">
                <a:solidFill>
                  <a:srgbClr val="0000FF"/>
                </a:solidFill>
                <a:latin typeface="Arial" pitchFamily="34" charset="0"/>
                <a:cs typeface="Arial" pitchFamily="34" charset="0"/>
              </a:rPr>
              <a:t> (36 </a:t>
            </a:r>
            <a:r>
              <a:rPr lang="en-US" dirty="0" err="1">
                <a:solidFill>
                  <a:srgbClr val="0000FF"/>
                </a:solidFill>
                <a:latin typeface="Arial" pitchFamily="34" charset="0"/>
                <a:cs typeface="Arial" pitchFamily="34" charset="0"/>
              </a:rPr>
              <a:t>tháng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tiếp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theo</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năm</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được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smtClean="0">
                <a:solidFill>
                  <a:srgbClr val="0000FF"/>
                </a:solidFill>
                <a:latin typeface="Arial" pitchFamily="34" charset="0"/>
                <a:cs typeface="Arial" pitchFamily="34" charset="0"/>
              </a:rPr>
              <a:t>.</a:t>
            </a:r>
          </a:p>
          <a:p>
            <a:pPr marL="0" indent="0">
              <a:buNone/>
            </a:pPr>
            <a:r>
              <a:rPr lang="en-US" b="1" i="1" dirty="0" err="1">
                <a:solidFill>
                  <a:srgbClr val="FF0000"/>
                </a:solidFill>
                <a:latin typeface="Arial" pitchFamily="34" charset="0"/>
                <a:cs typeface="Arial" pitchFamily="34" charset="0"/>
              </a:rPr>
              <a:t>Trách</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nhiệm</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của</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Phòng</a:t>
            </a:r>
            <a:r>
              <a:rPr lang="en-US" b="1" i="1" dirty="0">
                <a:solidFill>
                  <a:srgbClr val="FF0000"/>
                </a:solidFill>
                <a:latin typeface="Arial" pitchFamily="34" charset="0"/>
                <a:cs typeface="Arial" pitchFamily="34" charset="0"/>
              </a:rPr>
              <a:t> </a:t>
            </a:r>
            <a:r>
              <a:rPr lang="en-US" b="1" i="1" dirty="0" smtClean="0">
                <a:solidFill>
                  <a:srgbClr val="FF0000"/>
                </a:solidFill>
                <a:latin typeface="Arial" pitchFamily="34" charset="0"/>
                <a:cs typeface="Arial" pitchFamily="34" charset="0"/>
              </a:rPr>
              <a:t>GDĐT</a:t>
            </a:r>
            <a:endParaRPr lang="en-US" i="1" dirty="0">
              <a:solidFill>
                <a:srgbClr val="FF0000"/>
              </a:solidFill>
              <a:latin typeface="Arial" pitchFamily="34" charset="0"/>
              <a:cs typeface="Arial" pitchFamily="34" charset="0"/>
            </a:endParaRPr>
          </a:p>
          <a:p>
            <a:pPr>
              <a:buFontTx/>
              <a:buChar char="-"/>
            </a:pPr>
            <a:r>
              <a:rPr lang="en-US" dirty="0" err="1" smtClean="0">
                <a:solidFill>
                  <a:srgbClr val="0000FF"/>
                </a:solidFill>
                <a:latin typeface="Arial" pitchFamily="34" charset="0"/>
                <a:cs typeface="Arial" pitchFamily="34" charset="0"/>
              </a:rPr>
              <a:t>Chủ</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trì</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phối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hợp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với</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HKH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quan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chuyên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môn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thuộc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UBND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CTXH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nhận</a:t>
            </a:r>
            <a:r>
              <a:rPr lang="en-US" dirty="0" smtClean="0">
                <a:solidFill>
                  <a:srgbClr val="0000FF"/>
                </a:solidFill>
                <a:latin typeface="Arial" pitchFamily="34" charset="0"/>
                <a:cs typeface="Arial" pitchFamily="34" charset="0"/>
              </a:rPr>
              <a:t>.</a:t>
            </a:r>
          </a:p>
          <a:p>
            <a:pPr marL="0" indent="0">
              <a:buNone/>
            </a:pPr>
            <a:r>
              <a:rPr lang="en-US" b="1" i="1" dirty="0" err="1">
                <a:solidFill>
                  <a:srgbClr val="FF0000"/>
                </a:solidFill>
                <a:latin typeface="Arial" pitchFamily="34" charset="0"/>
                <a:cs typeface="Arial" pitchFamily="34" charset="0"/>
              </a:rPr>
              <a:t>Trách</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nhiệm</a:t>
            </a:r>
            <a:r>
              <a:rPr lang="en-US" b="1" i="1" dirty="0">
                <a:solidFill>
                  <a:srgbClr val="FF0000"/>
                </a:solidFill>
                <a:latin typeface="Arial" pitchFamily="34" charset="0"/>
                <a:cs typeface="Arial" pitchFamily="34" charset="0"/>
              </a:rPr>
              <a:t> </a:t>
            </a:r>
            <a:r>
              <a:rPr lang="en-US" b="1" i="1" dirty="0" err="1">
                <a:solidFill>
                  <a:srgbClr val="FF0000"/>
                </a:solidFill>
                <a:latin typeface="Arial" pitchFamily="34" charset="0"/>
                <a:cs typeface="Arial" pitchFamily="34" charset="0"/>
              </a:rPr>
              <a:t>của</a:t>
            </a:r>
            <a:r>
              <a:rPr lang="en-US" b="1" i="1" dirty="0">
                <a:solidFill>
                  <a:srgbClr val="FF0000"/>
                </a:solidFill>
                <a:latin typeface="Arial" pitchFamily="34" charset="0"/>
                <a:cs typeface="Arial" pitchFamily="34" charset="0"/>
              </a:rPr>
              <a:t> </a:t>
            </a:r>
            <a:r>
              <a:rPr lang="en-US" b="1" i="1" dirty="0" smtClean="0">
                <a:solidFill>
                  <a:srgbClr val="FF0000"/>
                </a:solidFill>
                <a:latin typeface="Arial" pitchFamily="34" charset="0"/>
                <a:cs typeface="Arial" pitchFamily="34" charset="0"/>
              </a:rPr>
              <a:t>UBND </a:t>
            </a:r>
            <a:r>
              <a:rPr lang="en-US" b="1" i="1" dirty="0" err="1" smtClean="0">
                <a:solidFill>
                  <a:srgbClr val="FF0000"/>
                </a:solidFill>
                <a:latin typeface="Arial" pitchFamily="34" charset="0"/>
                <a:cs typeface="Arial" pitchFamily="34" charset="0"/>
              </a:rPr>
              <a:t>cấp</a:t>
            </a:r>
            <a:r>
              <a:rPr lang="en-US" b="1" i="1" dirty="0" smtClean="0">
                <a:solidFill>
                  <a:srgbClr val="FF0000"/>
                </a:solidFill>
                <a:latin typeface="Arial" pitchFamily="34" charset="0"/>
                <a:cs typeface="Arial" pitchFamily="34" charset="0"/>
              </a:rPr>
              <a:t> </a:t>
            </a:r>
            <a:r>
              <a:rPr lang="en-US" b="1" i="1" dirty="0" err="1" smtClean="0">
                <a:solidFill>
                  <a:srgbClr val="FF0000"/>
                </a:solidFill>
                <a:latin typeface="Arial" pitchFamily="34" charset="0"/>
                <a:cs typeface="Arial" pitchFamily="34" charset="0"/>
              </a:rPr>
              <a:t>xã</a:t>
            </a:r>
            <a:endParaRPr lang="en-US" b="1" i="1" dirty="0" smtClean="0">
              <a:solidFill>
                <a:srgbClr val="FF0000"/>
              </a:solidFill>
              <a:latin typeface="Arial" pitchFamily="34" charset="0"/>
              <a:cs typeface="Arial" pitchFamily="34" charset="0"/>
            </a:endParaRPr>
          </a:p>
          <a:p>
            <a:pPr marL="0" indent="0">
              <a:buNone/>
            </a:pPr>
            <a:r>
              <a:rPr lang="en-US" b="1"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Chỉ</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đạo</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HKH </a:t>
            </a:r>
            <a:r>
              <a:rPr lang="en-US" dirty="0" err="1" smtClean="0">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CTXH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TTVHTT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thư</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và</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các</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CSGD </a:t>
            </a:r>
            <a:r>
              <a:rPr lang="en-US" dirty="0" err="1" smtClean="0">
                <a:solidFill>
                  <a:srgbClr val="0000FF"/>
                </a:solidFill>
                <a:latin typeface="Arial" pitchFamily="34" charset="0"/>
                <a:cs typeface="Arial" pitchFamily="34" charset="0"/>
              </a:rPr>
              <a:t>trên</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bàn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tổ</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chức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thực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hiện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kế</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hoạch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xây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dựng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Cộng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đồng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a:t>
            </a:r>
            <a:endParaRPr lang="en-US"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624011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96944" cy="6120680"/>
          </a:xfrm>
        </p:spPr>
        <p:txBody>
          <a:bodyPr>
            <a:normAutofit fontScale="77500" lnSpcReduction="20000"/>
          </a:bodyPr>
          <a:lstStyle/>
          <a:p>
            <a:pPr marL="0" indent="0" algn="ctr">
              <a:buNone/>
            </a:pPr>
            <a:r>
              <a:rPr lang="en-US" dirty="0" smtClean="0">
                <a:solidFill>
                  <a:srgbClr val="FF0000"/>
                </a:solidFill>
                <a:latin typeface="Times New Roman" pitchFamily="18" charset="0"/>
                <a:cs typeface="Times New Roman" pitchFamily="18" charset="0"/>
              </a:rPr>
              <a:t>NỘI DUNG TRÌNH BÀY:</a:t>
            </a:r>
          </a:p>
          <a:p>
            <a:pPr marL="0" indent="0" algn="just">
              <a:buNone/>
              <a:tabLst>
                <a:tab pos="1973263" algn="l"/>
              </a:tabLst>
            </a:pPr>
            <a:r>
              <a:rPr lang="en-US" dirty="0">
                <a:solidFill>
                  <a:srgbClr val="0000FF"/>
                </a:solidFill>
                <a:latin typeface="Arial" pitchFamily="34" charset="0"/>
                <a:cs typeface="Arial" pitchFamily="34" charset="0"/>
              </a:rPr>
              <a:t>I</a:t>
            </a:r>
            <a:r>
              <a:rPr lang="en-US" dirty="0" smtClean="0">
                <a:solidFill>
                  <a:srgbClr val="0000FF"/>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Nội</a:t>
            </a:r>
            <a:r>
              <a:rPr lang="en-US" i="1" dirty="0" smtClean="0">
                <a:solidFill>
                  <a:srgbClr val="FF0000"/>
                </a:solidFill>
                <a:latin typeface="Arial" pitchFamily="34" charset="0"/>
                <a:cs typeface="Arial" pitchFamily="34" charset="0"/>
              </a:rPr>
              <a:t> dung </a:t>
            </a:r>
            <a:r>
              <a:rPr lang="en-US" i="1" dirty="0" err="1" smtClean="0">
                <a:solidFill>
                  <a:srgbClr val="FF0000"/>
                </a:solidFill>
                <a:latin typeface="Arial" pitchFamily="34" charset="0"/>
                <a:cs typeface="Arial" pitchFamily="34" charset="0"/>
              </a:rPr>
              <a:t>cơ</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bản</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của</a:t>
            </a:r>
            <a:r>
              <a:rPr lang="en-US" i="1" dirty="0" smtClean="0">
                <a:solidFill>
                  <a:srgbClr val="FF0000"/>
                </a:solidFill>
                <a:latin typeface="Arial" pitchFamily="34" charset="0"/>
                <a:cs typeface="Arial" pitchFamily="34" charset="0"/>
              </a:rPr>
              <a:t> </a:t>
            </a:r>
            <a:r>
              <a:rPr lang="en-US" sz="3600" i="1" dirty="0" err="1" smtClean="0">
                <a:solidFill>
                  <a:srgbClr val="FF0000"/>
                </a:solidFill>
                <a:latin typeface="Arial" pitchFamily="34" charset="0"/>
                <a:cs typeface="Arial" pitchFamily="34" charset="0"/>
              </a:rPr>
              <a:t>Quyết</a:t>
            </a:r>
            <a:r>
              <a:rPr lang="en-US" sz="3600" i="1" dirty="0" smtClean="0">
                <a:solidFill>
                  <a:srgbClr val="FF0000"/>
                </a:solidFill>
                <a:latin typeface="Arial" pitchFamily="34" charset="0"/>
                <a:cs typeface="Arial" pitchFamily="34" charset="0"/>
              </a:rPr>
              <a:t> </a:t>
            </a:r>
            <a:r>
              <a:rPr lang="vi-VN" sz="3600" i="1" dirty="0">
                <a:solidFill>
                  <a:srgbClr val="FF0000"/>
                </a:solidFill>
                <a:latin typeface="Arial" pitchFamily="34" charset="0"/>
                <a:cs typeface="Arial" pitchFamily="34" charset="0"/>
              </a:rPr>
              <a:t>đị</a:t>
            </a:r>
            <a:r>
              <a:rPr lang="en-US" sz="3600" i="1" dirty="0" err="1">
                <a:solidFill>
                  <a:srgbClr val="FF0000"/>
                </a:solidFill>
                <a:latin typeface="Arial" pitchFamily="34" charset="0"/>
                <a:cs typeface="Arial" pitchFamily="34" charset="0"/>
              </a:rPr>
              <a:t>nh</a:t>
            </a:r>
            <a:r>
              <a:rPr lang="en-US" sz="3600" i="1" dirty="0">
                <a:solidFill>
                  <a:srgbClr val="FF0000"/>
                </a:solidFill>
                <a:latin typeface="Arial" pitchFamily="34" charset="0"/>
                <a:cs typeface="Arial" pitchFamily="34" charset="0"/>
              </a:rPr>
              <a:t> </a:t>
            </a:r>
            <a:r>
              <a:rPr lang="en-US" sz="3600" dirty="0" err="1">
                <a:solidFill>
                  <a:srgbClr val="0000FF"/>
                </a:solidFill>
                <a:latin typeface="Arial" pitchFamily="34" charset="0"/>
                <a:cs typeface="Arial" pitchFamily="34" charset="0"/>
              </a:rPr>
              <a:t>số</a:t>
            </a:r>
            <a:r>
              <a:rPr lang="en-US" sz="3600" dirty="0">
                <a:solidFill>
                  <a:srgbClr val="0000FF"/>
                </a:solidFill>
                <a:latin typeface="Arial" pitchFamily="34" charset="0"/>
                <a:cs typeface="Arial" pitchFamily="34" charset="0"/>
              </a:rPr>
              <a:t> 387/QĐ-</a:t>
            </a:r>
            <a:r>
              <a:rPr lang="en-US" sz="3600" dirty="0" err="1">
                <a:solidFill>
                  <a:srgbClr val="0000FF"/>
                </a:solidFill>
                <a:latin typeface="Arial" pitchFamily="34" charset="0"/>
                <a:cs typeface="Arial" pitchFamily="34" charset="0"/>
              </a:rPr>
              <a:t>TTg</a:t>
            </a:r>
            <a:r>
              <a:rPr lang="en-US" sz="3600" dirty="0">
                <a:solidFill>
                  <a:srgbClr val="0000FF"/>
                </a:solidFill>
                <a:latin typeface="Arial" pitchFamily="34" charset="0"/>
                <a:cs typeface="Arial" pitchFamily="34" charset="0"/>
              </a:rPr>
              <a:t> </a:t>
            </a:r>
            <a:r>
              <a:rPr lang="en-US" sz="3600" dirty="0" err="1">
                <a:solidFill>
                  <a:srgbClr val="0000FF"/>
                </a:solidFill>
                <a:latin typeface="Arial" pitchFamily="34" charset="0"/>
                <a:cs typeface="Arial" pitchFamily="34" charset="0"/>
              </a:rPr>
              <a:t>ngày</a:t>
            </a:r>
            <a:r>
              <a:rPr lang="en-US" sz="3600" dirty="0">
                <a:solidFill>
                  <a:srgbClr val="0000FF"/>
                </a:solidFill>
                <a:latin typeface="Arial" pitchFamily="34" charset="0"/>
                <a:cs typeface="Arial" pitchFamily="34" charset="0"/>
              </a:rPr>
              <a:t> </a:t>
            </a:r>
            <a:r>
              <a:rPr lang="en-US" sz="3600" dirty="0" smtClean="0">
                <a:solidFill>
                  <a:srgbClr val="0000FF"/>
                </a:solidFill>
                <a:latin typeface="Arial" pitchFamily="34" charset="0"/>
                <a:cs typeface="Arial" pitchFamily="34" charset="0"/>
              </a:rPr>
              <a:t>25/3/2022 </a:t>
            </a:r>
            <a:r>
              <a:rPr lang="en-US" dirty="0" err="1" smtClean="0">
                <a:solidFill>
                  <a:srgbClr val="0000FF"/>
                </a:solidFill>
                <a:latin typeface="Arial" pitchFamily="34" charset="0"/>
                <a:cs typeface="Arial" pitchFamily="34" charset="0"/>
              </a:rPr>
              <a:t>Phê</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duyệt</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chương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trình</a:t>
            </a:r>
            <a:r>
              <a:rPr lang="vi-VN" dirty="0" smtClean="0">
                <a:solidFill>
                  <a:srgbClr val="0000FF"/>
                </a:solidFill>
                <a:latin typeface="Arial" pitchFamily="34" charset="0"/>
                <a:cs typeface="Arial" pitchFamily="34" charset="0"/>
              </a:rPr>
              <a:t> </a:t>
            </a:r>
            <a:r>
              <a:rPr lang="vi-VN" dirty="0">
                <a:solidFill>
                  <a:srgbClr val="0000FF"/>
                </a:solidFill>
                <a:latin typeface="Arial" pitchFamily="34" charset="0"/>
                <a:cs typeface="Arial" pitchFamily="34" charset="0"/>
              </a:rPr>
              <a:t>“</a:t>
            </a:r>
            <a:r>
              <a:rPr lang="vi-VN" dirty="0" smtClean="0">
                <a:solidFill>
                  <a:srgbClr val="0000FF"/>
                </a:solidFill>
                <a:latin typeface="Arial" pitchFamily="34" charset="0"/>
                <a:cs typeface="Arial" pitchFamily="34" charset="0"/>
              </a:rPr>
              <a:t>Đ</a:t>
            </a:r>
            <a:r>
              <a:rPr lang="en-US" dirty="0" err="1" smtClean="0">
                <a:solidFill>
                  <a:srgbClr val="0000FF"/>
                </a:solidFill>
                <a:latin typeface="Arial" pitchFamily="34" charset="0"/>
                <a:cs typeface="Arial" pitchFamily="34" charset="0"/>
              </a:rPr>
              <a:t>ẩy</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mạnh</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phong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trào</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học</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tập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suốt</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đời</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trong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gia</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đình</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dòng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họ</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cộng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đồng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đơn</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vị</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giai</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đoạn</a:t>
            </a:r>
            <a:r>
              <a:rPr lang="en-US" dirty="0" smtClean="0">
                <a:solidFill>
                  <a:srgbClr val="0000FF"/>
                </a:solidFill>
                <a:latin typeface="Arial" pitchFamily="34" charset="0"/>
                <a:cs typeface="Arial" pitchFamily="34" charset="0"/>
              </a:rPr>
              <a:t> </a:t>
            </a:r>
            <a:r>
              <a:rPr lang="vi-VN" dirty="0" smtClean="0">
                <a:solidFill>
                  <a:srgbClr val="0000FF"/>
                </a:solidFill>
                <a:latin typeface="Arial" pitchFamily="34" charset="0"/>
                <a:cs typeface="Arial" pitchFamily="34" charset="0"/>
              </a:rPr>
              <a:t>2021 </a:t>
            </a:r>
            <a:r>
              <a:rPr lang="vi-VN" dirty="0">
                <a:solidFill>
                  <a:srgbClr val="0000FF"/>
                </a:solidFill>
                <a:latin typeface="Arial" pitchFamily="34" charset="0"/>
                <a:cs typeface="Arial" pitchFamily="34" charset="0"/>
              </a:rPr>
              <a:t>- 2030”</a:t>
            </a:r>
            <a:r>
              <a:rPr lang="en-US" sz="3600" dirty="0">
                <a:solidFill>
                  <a:srgbClr val="0000FF"/>
                </a:solidFill>
                <a:latin typeface="Arial" pitchFamily="34" charset="0"/>
                <a:cs typeface="Arial" pitchFamily="34" charset="0"/>
              </a:rPr>
              <a:t> </a:t>
            </a:r>
            <a:r>
              <a:rPr lang="en-US" sz="2800" dirty="0">
                <a:solidFill>
                  <a:srgbClr val="0000FF"/>
                </a:solidFill>
                <a:latin typeface="Arial" pitchFamily="34" charset="0"/>
                <a:cs typeface="Arial" pitchFamily="34" charset="0"/>
              </a:rPr>
              <a:t>(</a:t>
            </a:r>
            <a:r>
              <a:rPr lang="en-US" sz="2800" dirty="0" err="1">
                <a:solidFill>
                  <a:srgbClr val="0000FF"/>
                </a:solidFill>
                <a:latin typeface="Arial" pitchFamily="34" charset="0"/>
                <a:cs typeface="Arial" pitchFamily="34" charset="0"/>
              </a:rPr>
              <a:t>Kế</a:t>
            </a:r>
            <a:r>
              <a:rPr lang="en-US" sz="2800" dirty="0">
                <a:solidFill>
                  <a:srgbClr val="0000FF"/>
                </a:solidFill>
                <a:latin typeface="Arial" pitchFamily="34" charset="0"/>
                <a:cs typeface="Arial" pitchFamily="34" charset="0"/>
              </a:rPr>
              <a:t> </a:t>
            </a:r>
            <a:r>
              <a:rPr lang="en-US" sz="2800" dirty="0" err="1">
                <a:solidFill>
                  <a:srgbClr val="0000FF"/>
                </a:solidFill>
                <a:latin typeface="Arial" pitchFamily="34" charset="0"/>
                <a:cs typeface="Arial" pitchFamily="34" charset="0"/>
              </a:rPr>
              <a:t>hoạch</a:t>
            </a:r>
            <a:r>
              <a:rPr lang="en-US" sz="2800" dirty="0">
                <a:solidFill>
                  <a:srgbClr val="0000FF"/>
                </a:solidFill>
                <a:latin typeface="Arial" pitchFamily="34" charset="0"/>
                <a:cs typeface="Arial" pitchFamily="34" charset="0"/>
              </a:rPr>
              <a:t> </a:t>
            </a:r>
            <a:r>
              <a:rPr lang="en-US" sz="2800" dirty="0" err="1">
                <a:solidFill>
                  <a:srgbClr val="0000FF"/>
                </a:solidFill>
                <a:latin typeface="Arial" pitchFamily="34" charset="0"/>
                <a:cs typeface="Arial" pitchFamily="34" charset="0"/>
              </a:rPr>
              <a:t>số</a:t>
            </a:r>
            <a:r>
              <a:rPr lang="en-US" sz="2800" dirty="0">
                <a:solidFill>
                  <a:srgbClr val="0000FF"/>
                </a:solidFill>
                <a:latin typeface="Arial" pitchFamily="34" charset="0"/>
                <a:cs typeface="Arial" pitchFamily="34" charset="0"/>
              </a:rPr>
              <a:t> 123/KH-UBND </a:t>
            </a:r>
            <a:r>
              <a:rPr lang="en-US" sz="2800" dirty="0" err="1">
                <a:solidFill>
                  <a:srgbClr val="0000FF"/>
                </a:solidFill>
                <a:latin typeface="Arial" pitchFamily="34" charset="0"/>
                <a:cs typeface="Arial" pitchFamily="34" charset="0"/>
              </a:rPr>
              <a:t>ngày</a:t>
            </a:r>
            <a:r>
              <a:rPr lang="en-US" sz="2800" dirty="0">
                <a:solidFill>
                  <a:srgbClr val="0000FF"/>
                </a:solidFill>
                <a:latin typeface="Arial" pitchFamily="34" charset="0"/>
                <a:cs typeface="Arial" pitchFamily="34" charset="0"/>
              </a:rPr>
              <a:t> 2/6/2022</a:t>
            </a:r>
            <a:r>
              <a:rPr lang="en-US" sz="2800" dirty="0" smtClean="0">
                <a:solidFill>
                  <a:srgbClr val="0000FF"/>
                </a:solidFill>
                <a:latin typeface="Arial" pitchFamily="34" charset="0"/>
                <a:cs typeface="Arial" pitchFamily="34" charset="0"/>
              </a:rPr>
              <a:t>).</a:t>
            </a:r>
          </a:p>
          <a:p>
            <a:pPr marL="0" indent="0" algn="just">
              <a:buNone/>
              <a:tabLst>
                <a:tab pos="1973263" algn="l"/>
              </a:tabLst>
            </a:pPr>
            <a:r>
              <a:rPr lang="en-US" sz="3600" dirty="0" smtClean="0">
                <a:solidFill>
                  <a:srgbClr val="0000FF"/>
                </a:solidFill>
                <a:latin typeface="Arial" pitchFamily="34" charset="0"/>
                <a:cs typeface="Arial" pitchFamily="34" charset="0"/>
              </a:rPr>
              <a:t>II/ </a:t>
            </a:r>
            <a:r>
              <a:rPr lang="en-US" sz="3600" i="1" dirty="0" err="1" smtClean="0">
                <a:solidFill>
                  <a:srgbClr val="FF0000"/>
                </a:solidFill>
                <a:latin typeface="Arial" pitchFamily="34" charset="0"/>
                <a:cs typeface="Arial" pitchFamily="34" charset="0"/>
              </a:rPr>
              <a:t>Triển</a:t>
            </a:r>
            <a:r>
              <a:rPr lang="en-US" sz="3600" i="1" dirty="0" smtClean="0">
                <a:solidFill>
                  <a:srgbClr val="FF0000"/>
                </a:solidFill>
                <a:latin typeface="Arial" pitchFamily="34" charset="0"/>
                <a:cs typeface="Arial" pitchFamily="34" charset="0"/>
              </a:rPr>
              <a:t> </a:t>
            </a:r>
            <a:r>
              <a:rPr lang="en-US" sz="3600" i="1" dirty="0" err="1" smtClean="0">
                <a:solidFill>
                  <a:srgbClr val="FF0000"/>
                </a:solidFill>
                <a:latin typeface="Arial" pitchFamily="34" charset="0"/>
                <a:cs typeface="Arial" pitchFamily="34" charset="0"/>
              </a:rPr>
              <a:t>khai</a:t>
            </a:r>
            <a:r>
              <a:rPr lang="en-US" sz="3600"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Quyết</a:t>
            </a:r>
            <a:r>
              <a:rPr lang="en-US" i="1" dirty="0" smtClean="0">
                <a:solidFill>
                  <a:srgbClr val="FF0000"/>
                </a:solidFill>
                <a:latin typeface="Arial" pitchFamily="34" charset="0"/>
                <a:cs typeface="Arial" pitchFamily="34" charset="0"/>
              </a:rPr>
              <a:t> </a:t>
            </a:r>
            <a:r>
              <a:rPr lang="en-US" i="1" dirty="0" err="1">
                <a:solidFill>
                  <a:srgbClr val="FF0000"/>
                </a:solidFill>
                <a:latin typeface="Arial" pitchFamily="34" charset="0"/>
                <a:cs typeface="Arial" pitchFamily="34" charset="0"/>
              </a:rPr>
              <a:t>định</a:t>
            </a:r>
            <a:r>
              <a:rPr lang="en-US" i="1" dirty="0">
                <a:solidFill>
                  <a:srgbClr val="FF0000"/>
                </a:solidFill>
                <a:latin typeface="Arial" pitchFamily="34" charset="0"/>
                <a:cs typeface="Arial" pitchFamily="34" charset="0"/>
              </a:rPr>
              <a:t> </a:t>
            </a:r>
            <a:r>
              <a:rPr lang="en-US" i="1" dirty="0" err="1">
                <a:solidFill>
                  <a:srgbClr val="FF0000"/>
                </a:solidFill>
                <a:latin typeface="Arial" pitchFamily="34" charset="0"/>
                <a:cs typeface="Arial" pitchFamily="34" charset="0"/>
              </a:rPr>
              <a:t>số</a:t>
            </a:r>
            <a:r>
              <a:rPr lang="en-US" i="1" dirty="0">
                <a:solidFill>
                  <a:srgbClr val="FF0000"/>
                </a:solidFill>
                <a:latin typeface="Arial" pitchFamily="34" charset="0"/>
                <a:cs typeface="Arial" pitchFamily="34" charset="0"/>
              </a:rPr>
              <a:t> 324/QĐ-KHVN </a:t>
            </a:r>
            <a:r>
              <a:rPr lang="en-US" dirty="0" err="1">
                <a:solidFill>
                  <a:srgbClr val="0000FF"/>
                </a:solidFill>
                <a:latin typeface="Arial" pitchFamily="34" charset="0"/>
                <a:cs typeface="Arial" pitchFamily="34" charset="0"/>
              </a:rPr>
              <a:t>ngày</a:t>
            </a:r>
            <a:r>
              <a:rPr lang="en-US" dirty="0">
                <a:solidFill>
                  <a:srgbClr val="0000FF"/>
                </a:solidFill>
                <a:latin typeface="Arial" pitchFamily="34" charset="0"/>
                <a:cs typeface="Arial" pitchFamily="34" charset="0"/>
              </a:rPr>
              <a:t> 25/10/2023 </a:t>
            </a:r>
            <a:r>
              <a:rPr lang="en-US" dirty="0" err="1">
                <a:solidFill>
                  <a:srgbClr val="0000FF"/>
                </a:solidFill>
                <a:latin typeface="Arial" pitchFamily="34" charset="0"/>
                <a:cs typeface="Arial" pitchFamily="34" charset="0"/>
              </a:rPr>
              <a:t>của</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Hội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Khuyến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Việt</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Nam</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a:t>
            </a:r>
            <a:r>
              <a:rPr lang="en-US" dirty="0" err="1" smtClean="0">
                <a:solidFill>
                  <a:srgbClr val="0000FF"/>
                </a:solidFill>
                <a:latin typeface="Arial" pitchFamily="34" charset="0"/>
                <a:cs typeface="Arial" pitchFamily="34" charset="0"/>
              </a:rPr>
              <a:t>ề</a:t>
            </a:r>
            <a:r>
              <a:rPr lang="en-US" dirty="0" smtClean="0">
                <a:solidFill>
                  <a:srgbClr val="0000FF"/>
                </a:solidFill>
                <a:latin typeface="Arial" pitchFamily="34" charset="0"/>
                <a:cs typeface="Arial" pitchFamily="34" charset="0"/>
              </a:rPr>
              <a:t> </a:t>
            </a:r>
            <a:r>
              <a:rPr lang="en-US" dirty="0">
                <a:solidFill>
                  <a:srgbClr val="0000FF"/>
                </a:solidFill>
                <a:latin typeface="Arial" pitchFamily="34" charset="0"/>
                <a:cs typeface="Arial" pitchFamily="34" charset="0"/>
              </a:rPr>
              <a:t>“</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danh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hiệu</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dân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giai</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đoạn</a:t>
            </a:r>
            <a:r>
              <a:rPr lang="en-US" dirty="0">
                <a:solidFill>
                  <a:srgbClr val="0000FF"/>
                </a:solidFill>
                <a:latin typeface="Arial" pitchFamily="34" charset="0"/>
                <a:cs typeface="Arial" pitchFamily="34" charset="0"/>
              </a:rPr>
              <a:t> 2021 – 2030” </a:t>
            </a:r>
            <a:endParaRPr lang="en-US" dirty="0" smtClean="0">
              <a:solidFill>
                <a:srgbClr val="0000FF"/>
              </a:solidFill>
              <a:latin typeface="Arial" pitchFamily="34" charset="0"/>
              <a:cs typeface="Arial" pitchFamily="34" charset="0"/>
            </a:endParaRPr>
          </a:p>
          <a:p>
            <a:pPr marL="0" indent="0" algn="just">
              <a:buNone/>
              <a:tabLst>
                <a:tab pos="1973263" algn="l"/>
              </a:tabLst>
            </a:pPr>
            <a:r>
              <a:rPr lang="en-US" dirty="0" smtClean="0">
                <a:solidFill>
                  <a:srgbClr val="0000FF"/>
                </a:solidFill>
                <a:latin typeface="Arial" pitchFamily="34" charset="0"/>
                <a:cs typeface="Arial" pitchFamily="34" charset="0"/>
              </a:rPr>
              <a:t>III/ </a:t>
            </a:r>
            <a:r>
              <a:rPr lang="en-US" i="1" dirty="0" err="1" smtClean="0">
                <a:solidFill>
                  <a:srgbClr val="FF0000"/>
                </a:solidFill>
                <a:latin typeface="Arial" pitchFamily="34" charset="0"/>
                <a:cs typeface="Arial" pitchFamily="34" charset="0"/>
              </a:rPr>
              <a:t>Thông</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tư</a:t>
            </a:r>
            <a:r>
              <a:rPr lang="en-US" i="1" dirty="0" smtClean="0">
                <a:solidFill>
                  <a:srgbClr val="FF0000"/>
                </a:solidFill>
                <a:latin typeface="Arial" pitchFamily="34" charset="0"/>
                <a:cs typeface="Arial" pitchFamily="34" charset="0"/>
              </a:rPr>
              <a:t> 24/2023/TT-BGDĐT </a:t>
            </a:r>
            <a:r>
              <a:rPr lang="en-US" dirty="0" err="1">
                <a:solidFill>
                  <a:srgbClr val="0000FF"/>
                </a:solidFill>
                <a:latin typeface="Arial" pitchFamily="34" charset="0"/>
                <a:cs typeface="Arial" pitchFamily="34" charset="0"/>
              </a:rPr>
              <a:t>ngày</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11/12/2023 </a:t>
            </a:r>
            <a:r>
              <a:rPr lang="en-US" dirty="0" err="1" smtClean="0">
                <a:solidFill>
                  <a:srgbClr val="0000FF"/>
                </a:solidFill>
                <a:latin typeface="Arial" pitchFamily="34" charset="0"/>
                <a:cs typeface="Arial" pitchFamily="34" charset="0"/>
              </a:rPr>
              <a:t>Quy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về</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Đơn</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vị</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huyện</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cấp</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tỉnh</a:t>
            </a:r>
            <a:endParaRPr lang="en-US" dirty="0" smtClean="0">
              <a:solidFill>
                <a:srgbClr val="0000FF"/>
              </a:solidFill>
              <a:latin typeface="Arial" pitchFamily="34" charset="0"/>
              <a:cs typeface="Arial" pitchFamily="34" charset="0"/>
            </a:endParaRPr>
          </a:p>
          <a:p>
            <a:pPr marL="0" indent="0" algn="just">
              <a:buNone/>
              <a:tabLst>
                <a:tab pos="1973263" algn="l"/>
              </a:tabLst>
            </a:pPr>
            <a:r>
              <a:rPr lang="en-US" dirty="0" smtClean="0">
                <a:solidFill>
                  <a:srgbClr val="0000FF"/>
                </a:solidFill>
                <a:latin typeface="Arial" pitchFamily="34" charset="0"/>
                <a:cs typeface="Arial" pitchFamily="34" charset="0"/>
              </a:rPr>
              <a:t>IV/ </a:t>
            </a:r>
            <a:r>
              <a:rPr lang="en-US" i="1" dirty="0" err="1" smtClean="0">
                <a:solidFill>
                  <a:srgbClr val="FF0000"/>
                </a:solidFill>
                <a:latin typeface="Arial" pitchFamily="34" charset="0"/>
                <a:cs typeface="Arial" pitchFamily="34" charset="0"/>
              </a:rPr>
              <a:t>Thông</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tư</a:t>
            </a:r>
            <a:r>
              <a:rPr lang="en-US" i="1" dirty="0" smtClean="0">
                <a:solidFill>
                  <a:srgbClr val="FF0000"/>
                </a:solidFill>
                <a:latin typeface="Arial" pitchFamily="34" charset="0"/>
                <a:cs typeface="Arial" pitchFamily="34" charset="0"/>
              </a:rPr>
              <a:t>  25/2023/TT-BGDĐT </a:t>
            </a:r>
            <a:r>
              <a:rPr lang="en-US" dirty="0" err="1">
                <a:solidFill>
                  <a:srgbClr val="0000FF"/>
                </a:solidFill>
                <a:latin typeface="Arial" pitchFamily="34" charset="0"/>
                <a:cs typeface="Arial" pitchFamily="34" charset="0"/>
              </a:rPr>
              <a:t>ngày</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27/12/2023 </a:t>
            </a:r>
            <a:r>
              <a:rPr lang="en-US" dirty="0" err="1">
                <a:solidFill>
                  <a:srgbClr val="0000FF"/>
                </a:solidFill>
                <a:latin typeface="Arial" pitchFamily="34" charset="0"/>
                <a:cs typeface="Arial" pitchFamily="34" charset="0"/>
              </a:rPr>
              <a:t>Quy</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định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về</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đánh</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giá</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công</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nhận</a:t>
            </a:r>
            <a:r>
              <a:rPr lang="en-US" dirty="0">
                <a:solidFill>
                  <a:srgbClr val="0000FF"/>
                </a:solidFill>
                <a:latin typeface="Arial" pitchFamily="34" charset="0"/>
                <a:cs typeface="Arial" pitchFamily="34" charset="0"/>
              </a:rPr>
              <a:t> </a:t>
            </a:r>
            <a:r>
              <a:rPr lang="en-US" dirty="0" smtClean="0">
                <a:solidFill>
                  <a:srgbClr val="0000FF"/>
                </a:solidFill>
                <a:latin typeface="Arial" pitchFamily="34" charset="0"/>
                <a:cs typeface="Arial" pitchFamily="34" charset="0"/>
              </a:rPr>
              <a:t>“</a:t>
            </a:r>
            <a:r>
              <a:rPr lang="en-US" dirty="0" err="1" smtClean="0">
                <a:solidFill>
                  <a:srgbClr val="0000FF"/>
                </a:solidFill>
                <a:latin typeface="Arial" pitchFamily="34" charset="0"/>
                <a:cs typeface="Arial" pitchFamily="34" charset="0"/>
              </a:rPr>
              <a:t>Cộng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đồng</a:t>
            </a:r>
            <a:r>
              <a:rPr lang="en-US" dirty="0" smtClean="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học</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tập</a:t>
            </a:r>
            <a:r>
              <a:rPr lang="en-US" dirty="0">
                <a:solidFill>
                  <a:srgbClr val="0000FF"/>
                </a:solidFill>
                <a:latin typeface="Arial" pitchFamily="34" charset="0"/>
                <a:cs typeface="Arial" pitchFamily="34" charset="0"/>
              </a:rPr>
              <a:t>” </a:t>
            </a:r>
            <a:r>
              <a:rPr lang="en-US" dirty="0" err="1">
                <a:solidFill>
                  <a:srgbClr val="0000FF"/>
                </a:solidFill>
                <a:latin typeface="Arial" pitchFamily="34" charset="0"/>
                <a:cs typeface="Arial" pitchFamily="34" charset="0"/>
              </a:rPr>
              <a:t>cấp</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xã</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huyện</a:t>
            </a:r>
            <a:r>
              <a:rPr lang="en-US" dirty="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tỉnh</a:t>
            </a:r>
            <a:endParaRPr lang="en-US" dirty="0" smtClean="0">
              <a:solidFill>
                <a:srgbClr val="0000FF"/>
              </a:solidFill>
              <a:latin typeface="Arial" pitchFamily="34" charset="0"/>
              <a:cs typeface="Arial" pitchFamily="34" charset="0"/>
            </a:endParaRPr>
          </a:p>
          <a:p>
            <a:pPr marL="0" indent="0" algn="just">
              <a:buNone/>
            </a:pPr>
            <a:r>
              <a:rPr lang="en-US" dirty="0">
                <a:solidFill>
                  <a:srgbClr val="0000FF"/>
                </a:solidFill>
                <a:latin typeface="Arial" pitchFamily="34" charset="0"/>
                <a:cs typeface="Arial" pitchFamily="34" charset="0"/>
              </a:rPr>
              <a:t>V</a:t>
            </a:r>
            <a:r>
              <a:rPr lang="en-US" dirty="0" smtClean="0">
                <a:solidFill>
                  <a:srgbClr val="0000FF"/>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Kế</a:t>
            </a:r>
            <a:r>
              <a:rPr lang="en-US" i="1" dirty="0" smtClean="0">
                <a:solidFill>
                  <a:srgbClr val="FF0000"/>
                </a:solidFill>
                <a:latin typeface="Arial" pitchFamily="34" charset="0"/>
                <a:cs typeface="Arial" pitchFamily="34" charset="0"/>
              </a:rPr>
              <a:t> </a:t>
            </a:r>
            <a:r>
              <a:rPr lang="en-US" i="1" dirty="0" err="1" smtClean="0">
                <a:solidFill>
                  <a:srgbClr val="FF0000"/>
                </a:solidFill>
                <a:latin typeface="Arial" pitchFamily="34" charset="0"/>
                <a:cs typeface="Arial" pitchFamily="34" charset="0"/>
              </a:rPr>
              <a:t>hoạch</a:t>
            </a:r>
            <a:r>
              <a:rPr lang="en-US" i="1" dirty="0" smtClean="0">
                <a:solidFill>
                  <a:srgbClr val="FF0000"/>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của</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tỉnh</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hội</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triển</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khai</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thực</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hiện</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xây</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dựng</a:t>
            </a:r>
            <a:r>
              <a:rPr lang="en-US" dirty="0" smtClean="0">
                <a:solidFill>
                  <a:srgbClr val="0000FF"/>
                </a:solidFill>
                <a:latin typeface="Arial" pitchFamily="34" charset="0"/>
                <a:cs typeface="Arial" pitchFamily="34" charset="0"/>
              </a:rPr>
              <a:t> </a:t>
            </a:r>
            <a:r>
              <a:rPr lang="en-US" dirty="0" err="1" smtClean="0">
                <a:solidFill>
                  <a:srgbClr val="0000FF"/>
                </a:solidFill>
                <a:latin typeface="Arial" pitchFamily="34" charset="0"/>
                <a:cs typeface="Arial" pitchFamily="34" charset="0"/>
              </a:rPr>
              <a:t>các</a:t>
            </a:r>
            <a:r>
              <a:rPr lang="en-US" dirty="0" smtClean="0">
                <a:solidFill>
                  <a:srgbClr val="0000FF"/>
                </a:solidFill>
                <a:latin typeface="Arial" pitchFamily="34" charset="0"/>
                <a:cs typeface="Arial" pitchFamily="34" charset="0"/>
              </a:rPr>
              <a:t> MHHT </a:t>
            </a:r>
            <a:r>
              <a:rPr lang="en-US" dirty="0" err="1" smtClean="0">
                <a:solidFill>
                  <a:srgbClr val="0000FF"/>
                </a:solidFill>
                <a:latin typeface="Arial" pitchFamily="34" charset="0"/>
                <a:cs typeface="Arial" pitchFamily="34" charset="0"/>
              </a:rPr>
              <a:t>năm</a:t>
            </a:r>
            <a:r>
              <a:rPr lang="en-US" dirty="0" smtClean="0">
                <a:solidFill>
                  <a:srgbClr val="0000FF"/>
                </a:solidFill>
                <a:latin typeface="Arial" pitchFamily="34" charset="0"/>
                <a:cs typeface="Arial" pitchFamily="34" charset="0"/>
              </a:rPr>
              <a:t> 2024.</a:t>
            </a:r>
            <a:endParaRPr lang="en-US" dirty="0">
              <a:solidFill>
                <a:srgbClr val="0000FF"/>
              </a:solidFill>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3087166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800" dirty="0" smtClean="0">
                <a:solidFill>
                  <a:srgbClr val="FF0000"/>
                </a:solidFill>
                <a:latin typeface="Arial" pitchFamily="34" charset="0"/>
                <a:cs typeface="Arial" pitchFamily="34" charset="0"/>
              </a:rPr>
              <a:t> NỘI DUNG CẦN LƯU Ý</a:t>
            </a:r>
            <a:endParaRPr lang="en-US" sz="28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980728"/>
            <a:ext cx="8229600" cy="5145435"/>
          </a:xfrm>
        </p:spPr>
        <p:txBody>
          <a:bodyPr>
            <a:normAutofit fontScale="85000" lnSpcReduction="20000"/>
          </a:bodyPr>
          <a:lstStyle/>
          <a:p>
            <a:pPr marL="514350" indent="-514350">
              <a:buFont typeface="Arial" pitchFamily="34" charset="0"/>
              <a:buAutoNum type="arabicPeriod"/>
            </a:pPr>
            <a:r>
              <a:rPr lang="en-US" sz="3000" dirty="0" err="1">
                <a:solidFill>
                  <a:srgbClr val="0000FF"/>
                </a:solidFill>
                <a:latin typeface="Arial" pitchFamily="34" charset="0"/>
                <a:cs typeface="Arial" pitchFamily="34" charset="0"/>
              </a:rPr>
              <a:t>Tiếp</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tục</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thực</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hiện</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quyết</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định</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số</a:t>
            </a:r>
            <a:r>
              <a:rPr lang="en-US" sz="3000" dirty="0">
                <a:solidFill>
                  <a:srgbClr val="0000FF"/>
                </a:solidFill>
                <a:latin typeface="Arial" pitchFamily="34" charset="0"/>
                <a:cs typeface="Arial" pitchFamily="34" charset="0"/>
              </a:rPr>
              <a:t> 387/QĐ-</a:t>
            </a:r>
            <a:r>
              <a:rPr lang="en-US" sz="3000" dirty="0" err="1">
                <a:solidFill>
                  <a:srgbClr val="0000FF"/>
                </a:solidFill>
                <a:latin typeface="Arial" pitchFamily="34" charset="0"/>
                <a:cs typeface="Arial" pitchFamily="34" charset="0"/>
              </a:rPr>
              <a:t>TTg</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ngày</a:t>
            </a:r>
            <a:r>
              <a:rPr lang="en-US" sz="3000" dirty="0">
                <a:solidFill>
                  <a:srgbClr val="0000FF"/>
                </a:solidFill>
                <a:latin typeface="Arial" pitchFamily="34" charset="0"/>
                <a:cs typeface="Arial" pitchFamily="34" charset="0"/>
              </a:rPr>
              <a:t> 25/3/2022 </a:t>
            </a:r>
          </a:p>
          <a:p>
            <a:pPr marL="514350" indent="-514350">
              <a:buAutoNum type="arabicPeriod"/>
            </a:pPr>
            <a:r>
              <a:rPr lang="en-US" sz="3000" dirty="0" err="1" smtClean="0">
                <a:solidFill>
                  <a:srgbClr val="0000FF"/>
                </a:solidFill>
                <a:latin typeface="Arial" pitchFamily="34" charset="0"/>
                <a:cs typeface="Arial" pitchFamily="34" charset="0"/>
              </a:rPr>
              <a:t>Đối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tượng</a:t>
            </a:r>
            <a:r>
              <a:rPr lang="en-US" sz="3000" dirty="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của</a:t>
            </a:r>
            <a:r>
              <a:rPr lang="en-US" sz="3000" dirty="0" smtClean="0">
                <a:solidFill>
                  <a:srgbClr val="0000FF"/>
                </a:solidFill>
                <a:latin typeface="Arial" pitchFamily="34" charset="0"/>
                <a:cs typeface="Arial" pitchFamily="34" charset="0"/>
              </a:rPr>
              <a:t> 324/QĐ-KHVN: </a:t>
            </a:r>
            <a:r>
              <a:rPr lang="en-US" sz="3000" dirty="0" err="1" smtClean="0">
                <a:solidFill>
                  <a:srgbClr val="0000FF"/>
                </a:solidFill>
                <a:latin typeface="Arial" pitchFamily="34" charset="0"/>
                <a:cs typeface="Arial" pitchFamily="34" charset="0"/>
              </a:rPr>
              <a:t>Những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người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từ</a:t>
            </a:r>
            <a:r>
              <a:rPr lang="en-US" sz="3000" dirty="0" smtClean="0">
                <a:solidFill>
                  <a:srgbClr val="0000FF"/>
                </a:solidFill>
                <a:latin typeface="Arial" pitchFamily="34" charset="0"/>
                <a:cs typeface="Arial" pitchFamily="34" charset="0"/>
              </a:rPr>
              <a:t> 16 </a:t>
            </a:r>
            <a:r>
              <a:rPr lang="en-US" sz="3000" dirty="0" err="1" smtClean="0">
                <a:solidFill>
                  <a:srgbClr val="0000FF"/>
                </a:solidFill>
                <a:latin typeface="Arial" pitchFamily="34" charset="0"/>
                <a:cs typeface="Arial" pitchFamily="34" charset="0"/>
              </a:rPr>
              <a:t>đến</a:t>
            </a:r>
            <a:r>
              <a:rPr lang="en-US" sz="3000" dirty="0" smtClean="0">
                <a:solidFill>
                  <a:srgbClr val="0000FF"/>
                </a:solidFill>
                <a:latin typeface="Arial" pitchFamily="34" charset="0"/>
                <a:cs typeface="Arial" pitchFamily="34" charset="0"/>
              </a:rPr>
              <a:t> 60 </a:t>
            </a:r>
            <a:r>
              <a:rPr lang="en-US" sz="3000" dirty="0" err="1" smtClean="0">
                <a:solidFill>
                  <a:srgbClr val="0000FF"/>
                </a:solidFill>
                <a:latin typeface="Arial" pitchFamily="34" charset="0"/>
                <a:cs typeface="Arial" pitchFamily="34" charset="0"/>
              </a:rPr>
              <a:t>tuổi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có</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cả</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học</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sinh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sinh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viên</a:t>
            </a:r>
            <a:r>
              <a:rPr lang="en-US" sz="3000" dirty="0" smtClean="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M</a:t>
            </a:r>
            <a:r>
              <a:rPr lang="en-US" sz="3000" dirty="0" err="1" smtClean="0">
                <a:solidFill>
                  <a:srgbClr val="0000FF"/>
                </a:solidFill>
                <a:latin typeface="Arial" pitchFamily="34" charset="0"/>
                <a:cs typeface="Arial" pitchFamily="34" charset="0"/>
              </a:rPr>
              <a:t>ỗi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công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dân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chỉ</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đăng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kí</a:t>
            </a:r>
            <a:r>
              <a:rPr lang="en-US" sz="3000" dirty="0" smtClean="0">
                <a:solidFill>
                  <a:srgbClr val="0000FF"/>
                </a:solidFill>
                <a:latin typeface="Arial" pitchFamily="34" charset="0"/>
                <a:cs typeface="Arial" pitchFamily="34" charset="0"/>
              </a:rPr>
              <a:t> 1 </a:t>
            </a:r>
            <a:r>
              <a:rPr lang="en-US" sz="3000" dirty="0" err="1" smtClean="0">
                <a:solidFill>
                  <a:srgbClr val="0000FF"/>
                </a:solidFill>
                <a:latin typeface="Arial" pitchFamily="34" charset="0"/>
                <a:cs typeface="Arial" pitchFamily="34" charset="0"/>
              </a:rPr>
              <a:t>nơi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tránh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trùng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lắp</a:t>
            </a:r>
            <a:r>
              <a:rPr lang="en-US" sz="3000" dirty="0" smtClean="0">
                <a:solidFill>
                  <a:srgbClr val="0000FF"/>
                </a:solidFill>
                <a:latin typeface="Arial" pitchFamily="34" charset="0"/>
                <a:cs typeface="Arial" pitchFamily="34" charset="0"/>
              </a:rPr>
              <a:t>.</a:t>
            </a:r>
          </a:p>
          <a:p>
            <a:pPr marL="514350" indent="-514350">
              <a:buAutoNum type="arabicPeriod"/>
            </a:pPr>
            <a:r>
              <a:rPr lang="en-US" sz="3000" dirty="0" err="1" smtClean="0">
                <a:solidFill>
                  <a:srgbClr val="0000FF"/>
                </a:solidFill>
                <a:latin typeface="Arial" pitchFamily="34" charset="0"/>
                <a:cs typeface="Arial" pitchFamily="34" charset="0"/>
              </a:rPr>
              <a:t>Các</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mô</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hình</a:t>
            </a:r>
            <a:r>
              <a:rPr lang="en-US" sz="3000" dirty="0" smtClean="0">
                <a:solidFill>
                  <a:srgbClr val="0000FF"/>
                </a:solidFill>
                <a:latin typeface="Arial" pitchFamily="34" charset="0"/>
                <a:cs typeface="Arial" pitchFamily="34" charset="0"/>
              </a:rPr>
              <a:t> GĐHT, DHHT, CĐHT, ĐVHT </a:t>
            </a:r>
            <a:r>
              <a:rPr lang="en-US" sz="3000" dirty="0" err="1" smtClean="0">
                <a:solidFill>
                  <a:srgbClr val="0000FF"/>
                </a:solidFill>
                <a:latin typeface="Arial" pitchFamily="34" charset="0"/>
                <a:cs typeface="Arial" pitchFamily="34" charset="0"/>
              </a:rPr>
              <a:t>đều</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có</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tiêu</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chí</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đánh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giá</a:t>
            </a:r>
            <a:r>
              <a:rPr lang="en-US" sz="3000" dirty="0" smtClean="0">
                <a:solidFill>
                  <a:srgbClr val="0000FF"/>
                </a:solidFill>
                <a:latin typeface="Arial" pitchFamily="34" charset="0"/>
                <a:cs typeface="Arial" pitchFamily="34" charset="0"/>
              </a:rPr>
              <a:t> CDHT, </a:t>
            </a:r>
            <a:r>
              <a:rPr lang="en-US" sz="3000" dirty="0" err="1">
                <a:solidFill>
                  <a:srgbClr val="0000FF"/>
                </a:solidFill>
                <a:latin typeface="Arial" pitchFamily="34" charset="0"/>
                <a:cs typeface="Arial" pitchFamily="34" charset="0"/>
              </a:rPr>
              <a:t>khác</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với</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tiêu</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chí</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giai</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đoạn</a:t>
            </a:r>
            <a:r>
              <a:rPr lang="en-US" sz="3000" dirty="0">
                <a:solidFill>
                  <a:srgbClr val="0000FF"/>
                </a:solidFill>
                <a:latin typeface="Arial" pitchFamily="34" charset="0"/>
                <a:cs typeface="Arial" pitchFamily="34" charset="0"/>
              </a:rPr>
              <a:t> 2016-2020.</a:t>
            </a:r>
            <a:endParaRPr lang="en-US" sz="3000" dirty="0" smtClean="0">
              <a:solidFill>
                <a:srgbClr val="0000FF"/>
              </a:solidFill>
              <a:latin typeface="Arial" pitchFamily="34" charset="0"/>
              <a:cs typeface="Arial" pitchFamily="34" charset="0"/>
            </a:endParaRPr>
          </a:p>
          <a:p>
            <a:pPr marL="514350" indent="-514350">
              <a:buFont typeface="Arial" pitchFamily="34" charset="0"/>
              <a:buAutoNum type="arabicPeriod"/>
            </a:pPr>
            <a:r>
              <a:rPr lang="en-US" sz="3000" dirty="0" err="1">
                <a:solidFill>
                  <a:srgbClr val="0000FF"/>
                </a:solidFill>
                <a:latin typeface="Arial" pitchFamily="34" charset="0"/>
                <a:cs typeface="Arial" pitchFamily="34" charset="0"/>
              </a:rPr>
              <a:t>Phương</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pháp</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cách</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thức</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tiến</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độ</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thực</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hiện</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như</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đã</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tập</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huấn</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năm</a:t>
            </a:r>
            <a:r>
              <a:rPr lang="en-US" sz="3000" dirty="0">
                <a:solidFill>
                  <a:srgbClr val="0000FF"/>
                </a:solidFill>
                <a:latin typeface="Arial" pitchFamily="34" charset="0"/>
                <a:cs typeface="Arial" pitchFamily="34" charset="0"/>
              </a:rPr>
              <a:t> </a:t>
            </a:r>
            <a:r>
              <a:rPr lang="en-US" sz="3000" dirty="0" err="1">
                <a:solidFill>
                  <a:srgbClr val="0000FF"/>
                </a:solidFill>
                <a:latin typeface="Arial" pitchFamily="34" charset="0"/>
                <a:cs typeface="Arial" pitchFamily="34" charset="0"/>
              </a:rPr>
              <a:t>trước</a:t>
            </a:r>
            <a:endParaRPr lang="en-US" sz="3000" dirty="0">
              <a:solidFill>
                <a:srgbClr val="0000FF"/>
              </a:solidFill>
              <a:latin typeface="Arial" pitchFamily="34" charset="0"/>
              <a:cs typeface="Arial" pitchFamily="34" charset="0"/>
            </a:endParaRPr>
          </a:p>
          <a:p>
            <a:pPr marL="514350" indent="-514350">
              <a:buAutoNum type="arabicPeriod"/>
            </a:pPr>
            <a:r>
              <a:rPr lang="en-US" sz="3000" dirty="0" err="1" smtClean="0">
                <a:solidFill>
                  <a:srgbClr val="0000FF"/>
                </a:solidFill>
                <a:latin typeface="Arial" pitchFamily="34" charset="0"/>
                <a:cs typeface="Arial" pitchFamily="34" charset="0"/>
              </a:rPr>
              <a:t>Cách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đánh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giá</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vẫn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sử</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dụng</a:t>
            </a:r>
            <a:r>
              <a:rPr lang="en-US" sz="3000" dirty="0" smtClean="0">
                <a:solidFill>
                  <a:srgbClr val="0000FF"/>
                </a:solidFill>
                <a:latin typeface="Arial" pitchFamily="34" charset="0"/>
                <a:cs typeface="Arial" pitchFamily="34" charset="0"/>
              </a:rPr>
              <a:t> 2 </a:t>
            </a:r>
            <a:r>
              <a:rPr lang="en-US" sz="3000" dirty="0" err="1" smtClean="0">
                <a:solidFill>
                  <a:srgbClr val="0000FF"/>
                </a:solidFill>
                <a:latin typeface="Arial" pitchFamily="34" charset="0"/>
                <a:cs typeface="Arial" pitchFamily="34" charset="0"/>
              </a:rPr>
              <a:t>hình</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thức</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Truyền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thống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và</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bộ</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công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cụ</a:t>
            </a:r>
            <a:r>
              <a:rPr lang="en-US" sz="3000" dirty="0" smtClean="0">
                <a:solidFill>
                  <a:srgbClr val="0000FF"/>
                </a:solidFill>
                <a:latin typeface="Arial" pitchFamily="34" charset="0"/>
                <a:cs typeface="Arial" pitchFamily="34" charset="0"/>
              </a:rPr>
              <a:t>.</a:t>
            </a:r>
            <a:r>
              <a:rPr lang="en-US" sz="3000" dirty="0">
                <a:solidFill>
                  <a:srgbClr val="0000FF"/>
                </a:solidFill>
                <a:latin typeface="Arial" pitchFamily="34" charset="0"/>
                <a:cs typeface="Arial" pitchFamily="34" charset="0"/>
              </a:rPr>
              <a:t> </a:t>
            </a:r>
            <a:endParaRPr lang="en-US" sz="3000" dirty="0" smtClean="0">
              <a:solidFill>
                <a:srgbClr val="0000FF"/>
              </a:solidFill>
              <a:latin typeface="Arial" pitchFamily="34" charset="0"/>
              <a:cs typeface="Arial" pitchFamily="34" charset="0"/>
            </a:endParaRPr>
          </a:p>
          <a:p>
            <a:pPr marL="514350" indent="-514350">
              <a:buAutoNum type="arabicPeriod"/>
            </a:pPr>
            <a:r>
              <a:rPr lang="en-US" sz="3000" dirty="0" err="1" smtClean="0">
                <a:solidFill>
                  <a:srgbClr val="0000FF"/>
                </a:solidFill>
                <a:latin typeface="Arial" pitchFamily="34" charset="0"/>
                <a:cs typeface="Arial" pitchFamily="34" charset="0"/>
              </a:rPr>
              <a:t>Thông</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tư</a:t>
            </a:r>
            <a:r>
              <a:rPr lang="en-US" sz="3000" dirty="0" smtClean="0">
                <a:solidFill>
                  <a:srgbClr val="0000FF"/>
                </a:solidFill>
                <a:latin typeface="Arial" pitchFamily="34" charset="0"/>
                <a:cs typeface="Arial" pitchFamily="34" charset="0"/>
              </a:rPr>
              <a:t> 24, 25 </a:t>
            </a:r>
            <a:r>
              <a:rPr lang="en-US" sz="3000" dirty="0" err="1" smtClean="0">
                <a:solidFill>
                  <a:srgbClr val="0000FF"/>
                </a:solidFill>
                <a:latin typeface="Arial" pitchFamily="34" charset="0"/>
                <a:cs typeface="Arial" pitchFamily="34" charset="0"/>
              </a:rPr>
              <a:t>của</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Bộ</a:t>
            </a:r>
            <a:r>
              <a:rPr lang="en-US" sz="3000" dirty="0" smtClean="0">
                <a:solidFill>
                  <a:srgbClr val="0000FF"/>
                </a:solidFill>
                <a:latin typeface="Arial" pitchFamily="34" charset="0"/>
                <a:cs typeface="Arial" pitchFamily="34" charset="0"/>
              </a:rPr>
              <a:t> GDĐT </a:t>
            </a:r>
            <a:r>
              <a:rPr lang="en-US" sz="3000" dirty="0" err="1" smtClean="0">
                <a:solidFill>
                  <a:srgbClr val="0000FF"/>
                </a:solidFill>
                <a:latin typeface="Arial" pitchFamily="34" charset="0"/>
                <a:cs typeface="Arial" pitchFamily="34" charset="0"/>
              </a:rPr>
              <a:t>ngành</a:t>
            </a:r>
            <a:r>
              <a:rPr lang="en-US" sz="3000" dirty="0" smtClean="0">
                <a:solidFill>
                  <a:srgbClr val="0000FF"/>
                </a:solidFill>
                <a:latin typeface="Arial" pitchFamily="34" charset="0"/>
                <a:cs typeface="Arial" pitchFamily="34" charset="0"/>
              </a:rPr>
              <a:t> GD </a:t>
            </a:r>
            <a:r>
              <a:rPr lang="en-US" sz="3000" dirty="0" err="1" smtClean="0">
                <a:solidFill>
                  <a:srgbClr val="0000FF"/>
                </a:solidFill>
                <a:latin typeface="Arial" pitchFamily="34" charset="0"/>
                <a:cs typeface="Arial" pitchFamily="34" charset="0"/>
              </a:rPr>
              <a:t>là</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cơ</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quan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chủ</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trì</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hội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Khuyến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học</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là</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cơ</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quan</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phối</a:t>
            </a:r>
            <a:r>
              <a:rPr lang="en-US" sz="3000" dirty="0" smtClean="0">
                <a:solidFill>
                  <a:srgbClr val="0000FF"/>
                </a:solidFill>
                <a:latin typeface="Arial" pitchFamily="34" charset="0"/>
                <a:cs typeface="Arial" pitchFamily="34" charset="0"/>
              </a:rPr>
              <a:t> </a:t>
            </a:r>
            <a:r>
              <a:rPr lang="en-US" sz="3000" dirty="0" err="1" smtClean="0">
                <a:solidFill>
                  <a:srgbClr val="0000FF"/>
                </a:solidFill>
                <a:latin typeface="Arial" pitchFamily="34" charset="0"/>
                <a:cs typeface="Arial" pitchFamily="34" charset="0"/>
              </a:rPr>
              <a:t>hợp</a:t>
            </a:r>
            <a:endParaRPr lang="en-US" sz="3000" dirty="0" smtClean="0">
              <a:solidFill>
                <a:srgbClr val="0000FF"/>
              </a:solidFill>
              <a:latin typeface="Arial" pitchFamily="34" charset="0"/>
              <a:cs typeface="Arial" pitchFamily="34" charset="0"/>
            </a:endParaRPr>
          </a:p>
          <a:p>
            <a:pPr marL="514350" indent="-514350">
              <a:buAutoNum type="arabicPeriod"/>
            </a:pPr>
            <a:endParaRPr lang="en-US" dirty="0"/>
          </a:p>
        </p:txBody>
      </p:sp>
    </p:spTree>
    <p:extLst>
      <p:ext uri="{BB962C8B-B14F-4D97-AF65-F5344CB8AC3E}">
        <p14:creationId xmlns:p14="http://schemas.microsoft.com/office/powerpoint/2010/main" val="1824107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800" dirty="0" smtClean="0">
                <a:solidFill>
                  <a:srgbClr val="FF0000"/>
                </a:solidFill>
                <a:latin typeface="Times New Roman" pitchFamily="18" charset="0"/>
                <a:cs typeface="Times New Roman" pitchFamily="18" charset="0"/>
              </a:rPr>
              <a:t>V/ KẾ HOẠCH CỦA HỘI KHUYẾN HỌC TỈNH</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23528" y="908720"/>
            <a:ext cx="8568952" cy="5832648"/>
          </a:xfrm>
        </p:spPr>
        <p:txBody>
          <a:bodyPr>
            <a:normAutofit fontScale="55000" lnSpcReduction="20000"/>
          </a:bodyPr>
          <a:lstStyle/>
          <a:p>
            <a:pPr marL="0" indent="0">
              <a:buNone/>
            </a:pPr>
            <a:r>
              <a:rPr lang="en-US" sz="4000" b="1" i="1" dirty="0" smtClean="0">
                <a:solidFill>
                  <a:srgbClr val="FF0000"/>
                </a:solidFill>
                <a:latin typeface="Arial" pitchFamily="34" charset="0"/>
                <a:cs typeface="Arial" pitchFamily="34" charset="0"/>
              </a:rPr>
              <a:t>I</a:t>
            </a:r>
            <a:r>
              <a:rPr lang="en-US" sz="4000" b="1" i="1" dirty="0">
                <a:solidFill>
                  <a:srgbClr val="FF0000"/>
                </a:solidFill>
                <a:latin typeface="Arial" pitchFamily="34" charset="0"/>
                <a:cs typeface="Arial" pitchFamily="34" charset="0"/>
              </a:rPr>
              <a:t>.</a:t>
            </a:r>
            <a:r>
              <a:rPr lang="en-US" sz="4000" b="1" i="1" dirty="0" smtClean="0">
                <a:solidFill>
                  <a:srgbClr val="FF0000"/>
                </a:solidFill>
                <a:latin typeface="Arial" pitchFamily="34" charset="0"/>
                <a:cs typeface="Arial" pitchFamily="34" charset="0"/>
              </a:rPr>
              <a:t> </a:t>
            </a:r>
            <a:r>
              <a:rPr lang="en-US" sz="4000" b="1" i="1" dirty="0" err="1">
                <a:solidFill>
                  <a:srgbClr val="FF0000"/>
                </a:solidFill>
                <a:latin typeface="Arial" pitchFamily="34" charset="0"/>
                <a:cs typeface="Arial" pitchFamily="34" charset="0"/>
              </a:rPr>
              <a:t>Mục</a:t>
            </a:r>
            <a:r>
              <a:rPr lang="en-US" sz="4000" b="1" i="1" dirty="0">
                <a:solidFill>
                  <a:srgbClr val="FF0000"/>
                </a:solidFill>
                <a:latin typeface="Arial" pitchFamily="34" charset="0"/>
                <a:cs typeface="Arial" pitchFamily="34" charset="0"/>
              </a:rPr>
              <a:t> </a:t>
            </a:r>
            <a:r>
              <a:rPr lang="en-US" sz="4000" b="1" i="1" dirty="0" err="1">
                <a:solidFill>
                  <a:srgbClr val="FF0000"/>
                </a:solidFill>
                <a:latin typeface="Arial" pitchFamily="34" charset="0"/>
                <a:cs typeface="Arial" pitchFamily="34" charset="0"/>
              </a:rPr>
              <a:t>đích</a:t>
            </a:r>
            <a:r>
              <a:rPr lang="en-US" sz="4000" b="1" i="1" dirty="0">
                <a:solidFill>
                  <a:srgbClr val="FF0000"/>
                </a:solidFill>
                <a:latin typeface="Arial" pitchFamily="34" charset="0"/>
                <a:cs typeface="Arial" pitchFamily="34" charset="0"/>
              </a:rPr>
              <a:t> </a:t>
            </a:r>
            <a:r>
              <a:rPr lang="en-US" sz="4000" b="1" i="1" dirty="0" err="1">
                <a:solidFill>
                  <a:srgbClr val="FF0000"/>
                </a:solidFill>
                <a:latin typeface="Arial" pitchFamily="34" charset="0"/>
                <a:cs typeface="Arial" pitchFamily="34" charset="0"/>
              </a:rPr>
              <a:t>yêu</a:t>
            </a:r>
            <a:r>
              <a:rPr lang="en-US" sz="4000" b="1" i="1" dirty="0">
                <a:solidFill>
                  <a:srgbClr val="FF0000"/>
                </a:solidFill>
                <a:latin typeface="Arial" pitchFamily="34" charset="0"/>
                <a:cs typeface="Arial" pitchFamily="34" charset="0"/>
              </a:rPr>
              <a:t> </a:t>
            </a:r>
            <a:r>
              <a:rPr lang="en-US" sz="4000" b="1" i="1" dirty="0" err="1">
                <a:solidFill>
                  <a:srgbClr val="FF0000"/>
                </a:solidFill>
                <a:latin typeface="Arial" pitchFamily="34" charset="0"/>
                <a:cs typeface="Arial" pitchFamily="34" charset="0"/>
              </a:rPr>
              <a:t>cầu</a:t>
            </a:r>
            <a:r>
              <a:rPr lang="en-US" sz="4000" dirty="0">
                <a:solidFill>
                  <a:srgbClr val="FF0000"/>
                </a:solidFill>
                <a:latin typeface="Arial" pitchFamily="34" charset="0"/>
                <a:cs typeface="Arial" pitchFamily="34" charset="0"/>
              </a:rPr>
              <a:t>.</a:t>
            </a:r>
          </a:p>
          <a:p>
            <a:pPr marL="0" indent="0" algn="just">
              <a:buNone/>
            </a:pPr>
            <a:r>
              <a:rPr lang="en-US" sz="4000" dirty="0">
                <a:solidFill>
                  <a:srgbClr val="0000FF"/>
                </a:solidFill>
                <a:latin typeface="Arial" pitchFamily="34" charset="0"/>
                <a:cs typeface="Arial" pitchFamily="34" charset="0"/>
              </a:rPr>
              <a:t>1/ </a:t>
            </a:r>
            <a:r>
              <a:rPr lang="en-US" sz="4000" dirty="0" err="1">
                <a:solidFill>
                  <a:srgbClr val="0000FF"/>
                </a:solidFill>
                <a:latin typeface="Arial" pitchFamily="34" charset="0"/>
                <a:cs typeface="Arial" pitchFamily="34" charset="0"/>
              </a:rPr>
              <a:t>Quán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triệt</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đến</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CB, HV </a:t>
            </a:r>
            <a:r>
              <a:rPr lang="en-US" sz="4000" dirty="0" err="1" smtClean="0">
                <a:solidFill>
                  <a:srgbClr val="0000FF"/>
                </a:solidFill>
                <a:latin typeface="Arial" pitchFamily="34" charset="0"/>
                <a:cs typeface="Arial" pitchFamily="34" charset="0"/>
              </a:rPr>
              <a:t>nội</a:t>
            </a:r>
            <a:r>
              <a:rPr lang="en-US" sz="4000" dirty="0" smtClean="0">
                <a:solidFill>
                  <a:srgbClr val="0000FF"/>
                </a:solidFill>
                <a:latin typeface="Arial" pitchFamily="34" charset="0"/>
                <a:cs typeface="Arial" pitchFamily="34" charset="0"/>
              </a:rPr>
              <a:t> </a:t>
            </a:r>
            <a:r>
              <a:rPr lang="en-US" sz="4000" dirty="0">
                <a:solidFill>
                  <a:srgbClr val="0000FF"/>
                </a:solidFill>
                <a:latin typeface="Arial" pitchFamily="34" charset="0"/>
                <a:cs typeface="Arial" pitchFamily="34" charset="0"/>
              </a:rPr>
              <a:t>dung </a:t>
            </a:r>
            <a:r>
              <a:rPr lang="en-US" sz="4000" dirty="0" err="1">
                <a:solidFill>
                  <a:srgbClr val="0000FF"/>
                </a:solidFill>
                <a:latin typeface="Arial" pitchFamily="34" charset="0"/>
                <a:cs typeface="Arial" pitchFamily="34" charset="0"/>
              </a:rPr>
              <a:t>các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văn</a:t>
            </a:r>
            <a:r>
              <a:rPr lang="en-US" sz="4000"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bản</a:t>
            </a:r>
            <a:r>
              <a:rPr lang="en-US" sz="4000" dirty="0" smtClean="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chú</a:t>
            </a:r>
            <a:r>
              <a:rPr lang="en-US" sz="4000" dirty="0" smtClean="0">
                <a:solidFill>
                  <a:srgbClr val="0000FF"/>
                </a:solidFill>
                <a:latin typeface="Arial" pitchFamily="34" charset="0"/>
                <a:cs typeface="Arial" pitchFamily="34" charset="0"/>
              </a:rPr>
              <a:t> ý QĐ324/KH-KHVN </a:t>
            </a:r>
            <a:r>
              <a:rPr lang="en-US" sz="4000" dirty="0" err="1">
                <a:solidFill>
                  <a:srgbClr val="0000FF"/>
                </a:solidFill>
                <a:latin typeface="Arial" pitchFamily="34" charset="0"/>
                <a:cs typeface="Arial" pitchFamily="34" charset="0"/>
              </a:rPr>
              <a:t>ngày</a:t>
            </a:r>
            <a:r>
              <a:rPr lang="en-US" sz="4000" dirty="0">
                <a:solidFill>
                  <a:srgbClr val="0000FF"/>
                </a:solidFill>
                <a:latin typeface="Arial" pitchFamily="34" charset="0"/>
                <a:cs typeface="Arial" pitchFamily="34" charset="0"/>
              </a:rPr>
              <a:t> 25/10/2023 </a:t>
            </a:r>
            <a:endParaRPr lang="en-US" sz="4000" dirty="0" smtClean="0">
              <a:solidFill>
                <a:srgbClr val="0000FF"/>
              </a:solidFill>
              <a:latin typeface="Arial" pitchFamily="34" charset="0"/>
              <a:cs typeface="Arial" pitchFamily="34" charset="0"/>
            </a:endParaRPr>
          </a:p>
          <a:p>
            <a:pPr marL="0" indent="0" algn="just">
              <a:buNone/>
            </a:pPr>
            <a:r>
              <a:rPr lang="en-US" sz="4000" dirty="0" smtClean="0">
                <a:solidFill>
                  <a:srgbClr val="0000FF"/>
                </a:solidFill>
                <a:latin typeface="Arial" pitchFamily="34" charset="0"/>
                <a:cs typeface="Arial" pitchFamily="34" charset="0"/>
              </a:rPr>
              <a:t>2</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Phối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hợp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với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ngành</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GDĐT </a:t>
            </a:r>
            <a:r>
              <a:rPr lang="en-US" sz="4000" dirty="0" err="1">
                <a:solidFill>
                  <a:srgbClr val="0000FF"/>
                </a:solidFill>
                <a:latin typeface="Arial" pitchFamily="34" charset="0"/>
                <a:cs typeface="Arial" pitchFamily="34" charset="0"/>
              </a:rPr>
              <a:t>thực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hiện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Thông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tư</a:t>
            </a:r>
            <a:r>
              <a:rPr lang="en-US" sz="4000" dirty="0">
                <a:solidFill>
                  <a:srgbClr val="0000FF"/>
                </a:solidFill>
                <a:latin typeface="Arial" pitchFamily="34" charset="0"/>
                <a:cs typeface="Arial" pitchFamily="34" charset="0"/>
              </a:rPr>
              <a:t> 24/2023/TT-BGDĐT</a:t>
            </a:r>
            <a:r>
              <a:rPr lang="en-US" sz="4000" i="1"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ngày</a:t>
            </a:r>
            <a:r>
              <a:rPr lang="en-US" sz="4000" dirty="0">
                <a:solidFill>
                  <a:srgbClr val="0000FF"/>
                </a:solidFill>
                <a:latin typeface="Arial" pitchFamily="34" charset="0"/>
                <a:cs typeface="Arial" pitchFamily="34" charset="0"/>
              </a:rPr>
              <a:t> 11/12/2023 </a:t>
            </a:r>
            <a:r>
              <a:rPr lang="en-US" sz="4000" dirty="0" err="1">
                <a:solidFill>
                  <a:srgbClr val="0000FF"/>
                </a:solidFill>
                <a:latin typeface="Arial" pitchFamily="34" charset="0"/>
                <a:cs typeface="Arial" pitchFamily="34" charset="0"/>
              </a:rPr>
              <a:t>Quy</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định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về</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đánh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giá</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nhận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Đơn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vị</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huyện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tỉnh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Thông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tư</a:t>
            </a:r>
            <a:r>
              <a:rPr lang="en-US" sz="4000" dirty="0">
                <a:solidFill>
                  <a:srgbClr val="0000FF"/>
                </a:solidFill>
                <a:latin typeface="Arial" pitchFamily="34" charset="0"/>
                <a:cs typeface="Arial" pitchFamily="34" charset="0"/>
              </a:rPr>
              <a:t>  25/2023/TT-BGDĐT</a:t>
            </a:r>
            <a:r>
              <a:rPr lang="en-US" sz="4000" i="1"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ngày</a:t>
            </a:r>
            <a:r>
              <a:rPr lang="en-US" sz="4000" dirty="0">
                <a:solidFill>
                  <a:srgbClr val="0000FF"/>
                </a:solidFill>
                <a:latin typeface="Arial" pitchFamily="34" charset="0"/>
                <a:cs typeface="Arial" pitchFamily="34" charset="0"/>
              </a:rPr>
              <a:t> 27/12/2023 </a:t>
            </a:r>
            <a:r>
              <a:rPr lang="en-US" sz="4000" dirty="0" err="1">
                <a:solidFill>
                  <a:srgbClr val="0000FF"/>
                </a:solidFill>
                <a:latin typeface="Arial" pitchFamily="34" charset="0"/>
                <a:cs typeface="Arial" pitchFamily="34" charset="0"/>
              </a:rPr>
              <a:t>Quy</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định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về</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đánh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giá</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nhận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Cộng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đồng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xã</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huyện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tỉnh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của</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Bộ</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GDĐT.</a:t>
            </a:r>
            <a:endParaRPr lang="en-US" sz="4000" dirty="0">
              <a:solidFill>
                <a:srgbClr val="0000FF"/>
              </a:solidFill>
              <a:latin typeface="Arial" pitchFamily="34" charset="0"/>
              <a:cs typeface="Arial" pitchFamily="34" charset="0"/>
            </a:endParaRPr>
          </a:p>
          <a:p>
            <a:pPr marL="0" indent="0" algn="just">
              <a:buNone/>
            </a:pPr>
            <a:r>
              <a:rPr lang="en-US" sz="4000" dirty="0">
                <a:solidFill>
                  <a:srgbClr val="0000FF"/>
                </a:solidFill>
                <a:latin typeface="Arial" pitchFamily="34" charset="0"/>
                <a:cs typeface="Arial" pitchFamily="34" charset="0"/>
              </a:rPr>
              <a:t>3/ </a:t>
            </a:r>
            <a:r>
              <a:rPr lang="en-US" sz="4000" dirty="0" err="1">
                <a:solidFill>
                  <a:srgbClr val="0000FF"/>
                </a:solidFill>
                <a:latin typeface="Arial" pitchFamily="34" charset="0"/>
                <a:cs typeface="Arial" pitchFamily="34" charset="0"/>
              </a:rPr>
              <a:t>Triển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khai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sâu</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rộng</a:t>
            </a:r>
            <a:r>
              <a:rPr lang="en-US" sz="4000"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đến</a:t>
            </a:r>
            <a:r>
              <a:rPr lang="en-US" sz="4000" dirty="0" smtClean="0">
                <a:solidFill>
                  <a:srgbClr val="0000FF"/>
                </a:solidFill>
                <a:latin typeface="Arial" pitchFamily="34" charset="0"/>
                <a:cs typeface="Arial" pitchFamily="34" charset="0"/>
              </a:rPr>
              <a:t> CB, HV, </a:t>
            </a:r>
            <a:r>
              <a:rPr lang="en-US" sz="4000" dirty="0">
                <a:solidFill>
                  <a:srgbClr val="0000FF"/>
                </a:solidFill>
                <a:latin typeface="Arial" pitchFamily="34" charset="0"/>
                <a:cs typeface="Arial" pitchFamily="34" charset="0"/>
              </a:rPr>
              <a:t>ban </a:t>
            </a:r>
            <a:r>
              <a:rPr lang="en-US" sz="4000" dirty="0" err="1">
                <a:solidFill>
                  <a:srgbClr val="0000FF"/>
                </a:solidFill>
                <a:latin typeface="Arial" pitchFamily="34" charset="0"/>
                <a:cs typeface="Arial" pitchFamily="34" charset="0"/>
              </a:rPr>
              <a:t>khuyến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và</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tuyên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truyền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rộng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rãi</a:t>
            </a:r>
            <a:r>
              <a:rPr lang="en-US" sz="4000"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về</a:t>
            </a:r>
            <a:r>
              <a:rPr lang="en-US" sz="4000" dirty="0" smtClean="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nhiệm</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vụ</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xây</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dựng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các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mô</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hình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năm</a:t>
            </a:r>
            <a:r>
              <a:rPr lang="en-US" sz="4000" dirty="0">
                <a:solidFill>
                  <a:srgbClr val="0000FF"/>
                </a:solidFill>
                <a:latin typeface="Arial" pitchFamily="34" charset="0"/>
                <a:cs typeface="Arial" pitchFamily="34" charset="0"/>
              </a:rPr>
              <a:t> 2024</a:t>
            </a:r>
            <a:r>
              <a:rPr lang="en-US" sz="4000" dirty="0" smtClean="0">
                <a:solidFill>
                  <a:srgbClr val="0000FF"/>
                </a:solidFill>
                <a:latin typeface="Arial" pitchFamily="34" charset="0"/>
                <a:cs typeface="Arial" pitchFamily="34" charset="0"/>
              </a:rPr>
              <a:t>.</a:t>
            </a:r>
          </a:p>
          <a:p>
            <a:pPr marL="0" indent="0" algn="just">
              <a:buNone/>
            </a:pPr>
            <a:r>
              <a:rPr lang="en-US" sz="4000" b="1" i="1" dirty="0">
                <a:solidFill>
                  <a:srgbClr val="FF0000"/>
                </a:solidFill>
                <a:latin typeface="Arial" pitchFamily="34" charset="0"/>
                <a:cs typeface="Arial" pitchFamily="34" charset="0"/>
              </a:rPr>
              <a:t>II. </a:t>
            </a:r>
            <a:r>
              <a:rPr lang="en-US" sz="4000" b="1" i="1" dirty="0" err="1">
                <a:solidFill>
                  <a:srgbClr val="FF0000"/>
                </a:solidFill>
                <a:latin typeface="Arial" pitchFamily="34" charset="0"/>
                <a:cs typeface="Arial" pitchFamily="34" charset="0"/>
              </a:rPr>
              <a:t>Nội</a:t>
            </a:r>
            <a:r>
              <a:rPr lang="en-US" sz="4000" b="1" i="1" dirty="0">
                <a:solidFill>
                  <a:srgbClr val="FF0000"/>
                </a:solidFill>
                <a:latin typeface="Arial" pitchFamily="34" charset="0"/>
                <a:cs typeface="Arial" pitchFamily="34" charset="0"/>
              </a:rPr>
              <a:t> dung </a:t>
            </a:r>
            <a:r>
              <a:rPr lang="en-US" sz="4000" b="1" i="1" dirty="0" err="1">
                <a:solidFill>
                  <a:srgbClr val="FF0000"/>
                </a:solidFill>
                <a:latin typeface="Arial" pitchFamily="34" charset="0"/>
                <a:cs typeface="Arial" pitchFamily="34" charset="0"/>
              </a:rPr>
              <a:t>triển</a:t>
            </a:r>
            <a:r>
              <a:rPr lang="en-US" sz="4000" b="1" i="1" dirty="0">
                <a:solidFill>
                  <a:srgbClr val="FF0000"/>
                </a:solidFill>
                <a:latin typeface="Arial" pitchFamily="34" charset="0"/>
                <a:cs typeface="Arial" pitchFamily="34" charset="0"/>
              </a:rPr>
              <a:t> </a:t>
            </a:r>
            <a:r>
              <a:rPr lang="en-US" sz="4000" b="1" i="1" dirty="0" err="1">
                <a:solidFill>
                  <a:srgbClr val="FF0000"/>
                </a:solidFill>
                <a:latin typeface="Arial" pitchFamily="34" charset="0"/>
                <a:cs typeface="Arial" pitchFamily="34" charset="0"/>
              </a:rPr>
              <a:t>khai</a:t>
            </a:r>
            <a:r>
              <a:rPr lang="en-US" sz="4000" b="1" i="1" dirty="0">
                <a:solidFill>
                  <a:srgbClr val="FF0000"/>
                </a:solidFill>
                <a:latin typeface="Arial" pitchFamily="34" charset="0"/>
                <a:cs typeface="Arial" pitchFamily="34" charset="0"/>
              </a:rPr>
              <a:t>.</a:t>
            </a:r>
            <a:endParaRPr lang="en-US" sz="4000" dirty="0">
              <a:solidFill>
                <a:srgbClr val="FF0000"/>
              </a:solidFill>
              <a:latin typeface="Arial" pitchFamily="34" charset="0"/>
              <a:cs typeface="Arial" pitchFamily="34" charset="0"/>
            </a:endParaRPr>
          </a:p>
          <a:p>
            <a:pPr lvl="0" algn="just"/>
            <a:r>
              <a:rPr lang="en-US" sz="4000" dirty="0" err="1">
                <a:solidFill>
                  <a:srgbClr val="0000FF"/>
                </a:solidFill>
                <a:latin typeface="Arial" pitchFamily="34" charset="0"/>
                <a:cs typeface="Arial" pitchFamily="34" charset="0"/>
              </a:rPr>
              <a:t>Nhắc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lại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bộ</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tiêu</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chí</a:t>
            </a:r>
            <a:r>
              <a:rPr lang="en-US" sz="4000"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các</a:t>
            </a:r>
            <a:r>
              <a:rPr lang="en-US" sz="4000" dirty="0" smtClean="0">
                <a:solidFill>
                  <a:srgbClr val="0000FF"/>
                </a:solidFill>
                <a:latin typeface="Arial" pitchFamily="34" charset="0"/>
                <a:cs typeface="Arial" pitchFamily="34" charset="0"/>
              </a:rPr>
              <a:t> MHHT </a:t>
            </a:r>
            <a:r>
              <a:rPr lang="en-US" sz="4000" dirty="0" err="1" smtClean="0">
                <a:solidFill>
                  <a:srgbClr val="0000FF"/>
                </a:solidFill>
                <a:latin typeface="Arial" pitchFamily="34" charset="0"/>
                <a:cs typeface="Arial" pitchFamily="34" charset="0"/>
              </a:rPr>
              <a:t>theo</a:t>
            </a:r>
            <a:r>
              <a:rPr lang="en-US" sz="4000" dirty="0" smtClean="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tinh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thần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Quyết</a:t>
            </a:r>
            <a:r>
              <a:rPr lang="en-US" sz="4000" dirty="0">
                <a:solidFill>
                  <a:srgbClr val="0000FF"/>
                </a:solidFill>
                <a:latin typeface="Arial" pitchFamily="34" charset="0"/>
                <a:cs typeface="Arial" pitchFamily="34" charset="0"/>
              </a:rPr>
              <a:t> </a:t>
            </a:r>
            <a:r>
              <a:rPr lang="vi-VN" sz="4000" dirty="0">
                <a:solidFill>
                  <a:srgbClr val="0000FF"/>
                </a:solidFill>
                <a:latin typeface="Arial" pitchFamily="34" charset="0"/>
                <a:cs typeface="Arial" pitchFamily="34" charset="0"/>
              </a:rPr>
              <a:t>đị</a:t>
            </a:r>
            <a:r>
              <a:rPr lang="en-US" sz="4000" dirty="0" err="1">
                <a:solidFill>
                  <a:srgbClr val="0000FF"/>
                </a:solidFill>
                <a:latin typeface="Arial" pitchFamily="34" charset="0"/>
                <a:cs typeface="Arial" pitchFamily="34" charset="0"/>
              </a:rPr>
              <a:t>nh</a:t>
            </a:r>
            <a:r>
              <a:rPr lang="en-US" sz="4000" i="1"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số</a:t>
            </a:r>
            <a:r>
              <a:rPr lang="en-US" sz="4000" dirty="0">
                <a:solidFill>
                  <a:srgbClr val="0000FF"/>
                </a:solidFill>
                <a:latin typeface="Arial" pitchFamily="34" charset="0"/>
                <a:cs typeface="Arial" pitchFamily="34" charset="0"/>
              </a:rPr>
              <a:t> 387/QĐ-</a:t>
            </a:r>
            <a:r>
              <a:rPr lang="en-US" sz="4000" dirty="0" err="1">
                <a:solidFill>
                  <a:srgbClr val="0000FF"/>
                </a:solidFill>
                <a:latin typeface="Arial" pitchFamily="34" charset="0"/>
                <a:cs typeface="Arial" pitchFamily="34" charset="0"/>
              </a:rPr>
              <a:t>TTg</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a:t>
            </a:r>
            <a:r>
              <a:rPr lang="en-US" sz="4000" dirty="0" err="1">
                <a:solidFill>
                  <a:srgbClr val="0000FF"/>
                </a:solidFill>
                <a:latin typeface="Arial" pitchFamily="34" charset="0"/>
                <a:cs typeface="Arial" pitchFamily="34" charset="0"/>
              </a:rPr>
              <a:t>Kế</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hoạch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số</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123/KH-UBND).</a:t>
            </a:r>
            <a:endParaRPr lang="en-US" sz="4000" dirty="0">
              <a:solidFill>
                <a:srgbClr val="0000FF"/>
              </a:solidFill>
              <a:latin typeface="Arial" pitchFamily="34" charset="0"/>
              <a:cs typeface="Arial" pitchFamily="34" charset="0"/>
            </a:endParaRPr>
          </a:p>
          <a:p>
            <a:pPr lvl="0" algn="just"/>
            <a:r>
              <a:rPr lang="en-US" sz="4000" dirty="0" err="1">
                <a:solidFill>
                  <a:srgbClr val="0000FF"/>
                </a:solidFill>
                <a:latin typeface="Arial" pitchFamily="34" charset="0"/>
                <a:cs typeface="Arial" pitchFamily="34" charset="0"/>
              </a:rPr>
              <a:t>Triển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khai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Quyết</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định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số</a:t>
            </a:r>
            <a:r>
              <a:rPr lang="en-US" sz="4000" dirty="0">
                <a:solidFill>
                  <a:srgbClr val="0000FF"/>
                </a:solidFill>
                <a:latin typeface="Arial" pitchFamily="34" charset="0"/>
                <a:cs typeface="Arial" pitchFamily="34" charset="0"/>
              </a:rPr>
              <a:t> </a:t>
            </a:r>
            <a:r>
              <a:rPr lang="en-US" sz="4000" dirty="0" smtClean="0">
                <a:solidFill>
                  <a:srgbClr val="0000FF"/>
                </a:solidFill>
                <a:latin typeface="Arial" pitchFamily="34" charset="0"/>
                <a:cs typeface="Arial" pitchFamily="34" charset="0"/>
              </a:rPr>
              <a:t>324/QĐ-KHVN. </a:t>
            </a:r>
          </a:p>
          <a:p>
            <a:pPr lvl="0" algn="just"/>
            <a:r>
              <a:rPr lang="en-US" sz="4000" dirty="0" err="1">
                <a:solidFill>
                  <a:srgbClr val="0000FF"/>
                </a:solidFill>
                <a:latin typeface="Arial" pitchFamily="34" charset="0"/>
                <a:cs typeface="Arial" pitchFamily="34" charset="0"/>
              </a:rPr>
              <a:t>Thông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tư</a:t>
            </a:r>
            <a:r>
              <a:rPr lang="en-US" sz="4000" dirty="0">
                <a:solidFill>
                  <a:srgbClr val="0000FF"/>
                </a:solidFill>
                <a:latin typeface="Arial" pitchFamily="34" charset="0"/>
                <a:cs typeface="Arial" pitchFamily="34" charset="0"/>
              </a:rPr>
              <a:t> 24/2023/TT-BGDĐT</a:t>
            </a:r>
            <a:r>
              <a:rPr lang="en-US" sz="4000" i="1"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về</a:t>
            </a:r>
            <a:r>
              <a:rPr lang="en-US" sz="4000" dirty="0" smtClean="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đánh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giá</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nhận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Đơn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vị</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huyện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tỉnh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Thông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tư</a:t>
            </a:r>
            <a:r>
              <a:rPr lang="en-US" sz="4000" dirty="0">
                <a:solidFill>
                  <a:srgbClr val="0000FF"/>
                </a:solidFill>
                <a:latin typeface="Arial" pitchFamily="34" charset="0"/>
                <a:cs typeface="Arial" pitchFamily="34" charset="0"/>
              </a:rPr>
              <a:t>  25/2023/TT-BGDĐT</a:t>
            </a:r>
            <a:r>
              <a:rPr lang="en-US" sz="4000" i="1"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về</a:t>
            </a:r>
            <a:r>
              <a:rPr lang="en-US" sz="4000" dirty="0" smtClean="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đánh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giá</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nhận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Cộng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đồng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cấp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xã</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huyện</a:t>
            </a:r>
            <a:r>
              <a:rPr lang="en-US" sz="4000" dirty="0">
                <a:solidFill>
                  <a:srgbClr val="0000FF"/>
                </a:solidFill>
                <a:latin typeface="Arial" pitchFamily="34" charset="0"/>
                <a:cs typeface="Arial" pitchFamily="34" charset="0"/>
              </a:rPr>
              <a:t>, </a:t>
            </a:r>
            <a:r>
              <a:rPr lang="en-US" sz="4000" dirty="0" err="1" smtClean="0">
                <a:solidFill>
                  <a:srgbClr val="0000FF"/>
                </a:solidFill>
                <a:latin typeface="Arial" pitchFamily="34" charset="0"/>
                <a:cs typeface="Arial" pitchFamily="34" charset="0"/>
              </a:rPr>
              <a:t>tỉnh</a:t>
            </a:r>
            <a:r>
              <a:rPr lang="en-US" sz="4000" dirty="0" smtClean="0">
                <a:solidFill>
                  <a:srgbClr val="0000FF"/>
                </a:solidFill>
                <a:latin typeface="Arial" pitchFamily="34" charset="0"/>
                <a:cs typeface="Arial" pitchFamily="34" charset="0"/>
              </a:rPr>
              <a:t>.</a:t>
            </a:r>
            <a:endParaRPr lang="en-US" sz="4000" dirty="0">
              <a:solidFill>
                <a:srgbClr val="0000FF"/>
              </a:solidFill>
              <a:latin typeface="Arial" pitchFamily="34" charset="0"/>
              <a:cs typeface="Arial" pitchFamily="34" charset="0"/>
            </a:endParaRPr>
          </a:p>
          <a:p>
            <a:pPr lvl="0" algn="just"/>
            <a:r>
              <a:rPr lang="en-US" sz="4000" dirty="0" err="1">
                <a:solidFill>
                  <a:srgbClr val="0000FF"/>
                </a:solidFill>
                <a:latin typeface="Arial" pitchFamily="34" charset="0"/>
                <a:cs typeface="Arial" pitchFamily="34" charset="0"/>
              </a:rPr>
              <a:t>Triển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khai</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việc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đăng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kí</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xét</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duyệt</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nhận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danh</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hiêu</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dân</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học</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tập</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bằng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bộ</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công</a:t>
            </a:r>
            <a:r>
              <a:rPr lang="en-US" sz="4000" dirty="0">
                <a:solidFill>
                  <a:srgbClr val="0000FF"/>
                </a:solidFill>
                <a:latin typeface="Arial" pitchFamily="34" charset="0"/>
                <a:cs typeface="Arial" pitchFamily="34" charset="0"/>
              </a:rPr>
              <a:t> </a:t>
            </a:r>
            <a:r>
              <a:rPr lang="en-US" sz="4000" dirty="0" err="1">
                <a:solidFill>
                  <a:srgbClr val="0000FF"/>
                </a:solidFill>
                <a:latin typeface="Arial" pitchFamily="34" charset="0"/>
                <a:cs typeface="Arial" pitchFamily="34" charset="0"/>
              </a:rPr>
              <a:t>cụ</a:t>
            </a:r>
            <a:r>
              <a:rPr lang="en-US" sz="4000" dirty="0" smtClean="0">
                <a:solidFill>
                  <a:srgbClr val="0000FF"/>
                </a:solidFill>
                <a:latin typeface="Arial" pitchFamily="34" charset="0"/>
                <a:cs typeface="Arial" pitchFamily="34" charset="0"/>
              </a:rPr>
              <a:t>.</a:t>
            </a:r>
            <a:endParaRPr lang="en-US" sz="40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381756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260648"/>
            <a:ext cx="8568952" cy="6336704"/>
          </a:xfrm>
        </p:spPr>
        <p:txBody>
          <a:bodyPr>
            <a:noAutofit/>
          </a:bodyPr>
          <a:lstStyle/>
          <a:p>
            <a:pPr marL="0" indent="0" algn="just">
              <a:buNone/>
            </a:pPr>
            <a:r>
              <a:rPr lang="en-US" sz="2200" b="1" i="1" dirty="0">
                <a:solidFill>
                  <a:srgbClr val="FF0000"/>
                </a:solidFill>
                <a:latin typeface="Arial" pitchFamily="34" charset="0"/>
                <a:cs typeface="Arial" pitchFamily="34" charset="0"/>
              </a:rPr>
              <a:t>III. </a:t>
            </a:r>
            <a:r>
              <a:rPr lang="en-US" sz="2200" b="1" i="1" dirty="0" err="1">
                <a:solidFill>
                  <a:srgbClr val="FF0000"/>
                </a:solidFill>
                <a:latin typeface="Arial" pitchFamily="34" charset="0"/>
                <a:cs typeface="Arial" pitchFamily="34" charset="0"/>
              </a:rPr>
              <a:t>Các</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bước</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triển</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khai</a:t>
            </a:r>
            <a:r>
              <a:rPr lang="en-US" sz="2200" b="1" i="1" dirty="0">
                <a:solidFill>
                  <a:srgbClr val="FF0000"/>
                </a:solidFill>
                <a:latin typeface="Arial" pitchFamily="34" charset="0"/>
                <a:cs typeface="Arial" pitchFamily="34" charset="0"/>
              </a:rPr>
              <a:t>.</a:t>
            </a:r>
            <a:endParaRPr lang="en-US" sz="2200" dirty="0">
              <a:solidFill>
                <a:srgbClr val="FF0000"/>
              </a:solidFill>
              <a:latin typeface="Arial" pitchFamily="34" charset="0"/>
              <a:cs typeface="Arial" pitchFamily="34" charset="0"/>
            </a:endParaRPr>
          </a:p>
          <a:p>
            <a:pPr marL="0" lvl="0" indent="0" algn="just">
              <a:buNone/>
            </a:pPr>
            <a:r>
              <a:rPr lang="en-US" sz="2200" b="1" i="1" dirty="0" err="1">
                <a:solidFill>
                  <a:srgbClr val="FF0000"/>
                </a:solidFill>
                <a:latin typeface="Arial" pitchFamily="34" charset="0"/>
                <a:cs typeface="Arial" pitchFamily="34" charset="0"/>
              </a:rPr>
              <a:t>Cấp</a:t>
            </a:r>
            <a:r>
              <a:rPr lang="en-US" sz="2200" b="1" i="1" dirty="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tỉnh</a:t>
            </a:r>
            <a:r>
              <a:rPr lang="en-US" sz="2200" b="1" i="1" dirty="0" smtClean="0">
                <a:solidFill>
                  <a:srgbClr val="FF0000"/>
                </a:solidFill>
                <a:latin typeface="Arial" pitchFamily="34" charset="0"/>
                <a:cs typeface="Arial" pitchFamily="34" charset="0"/>
              </a:rPr>
              <a:t>:</a:t>
            </a:r>
            <a:r>
              <a:rPr lang="en-US" sz="2200" b="1" dirty="0">
                <a:solidFill>
                  <a:srgbClr val="FF0000"/>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Tổ</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chức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nghị</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UVBCH,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viên</a:t>
            </a:r>
            <a:r>
              <a:rPr lang="en-US" sz="2200" dirty="0">
                <a:solidFill>
                  <a:srgbClr val="0000FF"/>
                </a:solidFill>
                <a:latin typeface="Arial" pitchFamily="34" charset="0"/>
                <a:cs typeface="Arial" pitchFamily="34" charset="0"/>
              </a:rPr>
              <a:t> Ban </a:t>
            </a:r>
            <a:r>
              <a:rPr lang="en-US" sz="2200" dirty="0" smtClean="0">
                <a:solidFill>
                  <a:srgbClr val="0000FF"/>
                </a:solidFill>
                <a:latin typeface="Arial" pitchFamily="34" charset="0"/>
                <a:cs typeface="Arial" pitchFamily="34" charset="0"/>
              </a:rPr>
              <a:t>KH ở </a:t>
            </a:r>
            <a:r>
              <a:rPr lang="en-US" sz="2200" dirty="0" err="1" smtClean="0">
                <a:solidFill>
                  <a:srgbClr val="0000FF"/>
                </a:solidFill>
                <a:latin typeface="Arial" pitchFamily="34" charset="0"/>
                <a:cs typeface="Arial" pitchFamily="34" charset="0"/>
              </a:rPr>
              <a:t>nơi</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đã</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lập</a:t>
            </a:r>
            <a:r>
              <a:rPr lang="en-US" sz="2200" dirty="0">
                <a:solidFill>
                  <a:srgbClr val="0000FF"/>
                </a:solidFill>
                <a:latin typeface="Arial" pitchFamily="34" charset="0"/>
                <a:cs typeface="Arial" pitchFamily="34" charset="0"/>
              </a:rPr>
              <a:t> Ban </a:t>
            </a:r>
            <a:r>
              <a:rPr lang="en-US" sz="2200" dirty="0" smtClean="0">
                <a:solidFill>
                  <a:srgbClr val="0000FF"/>
                </a:solidFill>
                <a:latin typeface="Arial" pitchFamily="34" charset="0"/>
                <a:cs typeface="Arial" pitchFamily="34" charset="0"/>
              </a:rPr>
              <a:t>KH, </a:t>
            </a:r>
            <a:r>
              <a:rPr lang="en-US" sz="2200" dirty="0" err="1">
                <a:solidFill>
                  <a:srgbClr val="0000FF"/>
                </a:solidFill>
                <a:latin typeface="Arial" pitchFamily="34" charset="0"/>
                <a:cs typeface="Arial" pitchFamily="34" charset="0"/>
              </a:rPr>
              <a:t>nơi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chưa</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lập</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mời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đại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diện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lãnh</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đạo</a:t>
            </a:r>
            <a:r>
              <a:rPr lang="en-US" sz="2200" dirty="0" smtClean="0">
                <a:solidFill>
                  <a:srgbClr val="0000FF"/>
                </a:solidFill>
                <a:latin typeface="Arial" pitchFamily="34" charset="0"/>
                <a:cs typeface="Arial" pitchFamily="34" charset="0"/>
              </a:rPr>
              <a:t>. </a:t>
            </a:r>
            <a:endParaRPr lang="en-US" sz="2200" dirty="0">
              <a:solidFill>
                <a:srgbClr val="0000FF"/>
              </a:solidFill>
              <a:latin typeface="Arial" pitchFamily="34" charset="0"/>
              <a:cs typeface="Arial" pitchFamily="34" charset="0"/>
            </a:endParaRPr>
          </a:p>
          <a:p>
            <a:pPr marL="0" lvl="0" indent="0" algn="just">
              <a:buNone/>
            </a:pPr>
            <a:r>
              <a:rPr lang="en-US" sz="2200" b="1" i="1" dirty="0" err="1">
                <a:solidFill>
                  <a:srgbClr val="FF0000"/>
                </a:solidFill>
                <a:latin typeface="Arial" pitchFamily="34" charset="0"/>
                <a:cs typeface="Arial" pitchFamily="34" charset="0"/>
              </a:rPr>
              <a:t>Cấp</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huyện</a:t>
            </a:r>
            <a:r>
              <a:rPr lang="en-US" sz="2200" b="1" i="1" dirty="0">
                <a:solidFill>
                  <a:srgbClr val="FF0000"/>
                </a:solidFill>
                <a:latin typeface="Arial" pitchFamily="34" charset="0"/>
                <a:cs typeface="Arial" pitchFamily="34" charset="0"/>
              </a:rPr>
              <a:t>:</a:t>
            </a:r>
            <a:r>
              <a:rPr lang="en-US" sz="2200" b="1" dirty="0">
                <a:solidFill>
                  <a:srgbClr val="FF0000"/>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Hội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Khuyến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xây</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kế</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hoạch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mình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phối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hợp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với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tâm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Chính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tổ</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chức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nghị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khai</a:t>
            </a:r>
            <a:r>
              <a:rPr lang="en-US" sz="2200" dirty="0" smtClean="0">
                <a:solidFill>
                  <a:srgbClr val="0000FF"/>
                </a:solidFill>
                <a:latin typeface="Arial" pitchFamily="34" charset="0"/>
                <a:cs typeface="Arial" pitchFamily="34" charset="0"/>
              </a:rPr>
              <a:t>. </a:t>
            </a:r>
            <a:r>
              <a:rPr lang="en-US" sz="2200" i="1" dirty="0" err="1" smtClean="0">
                <a:solidFill>
                  <a:srgbClr val="0000FF"/>
                </a:solidFill>
                <a:latin typeface="Arial" pitchFamily="34" charset="0"/>
                <a:cs typeface="Arial" pitchFamily="34" charset="0"/>
              </a:rPr>
              <a:t>Đối</a:t>
            </a:r>
            <a:r>
              <a:rPr lang="en-US" sz="2200" i="1" dirty="0" smtClean="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tượng</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triển</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khai</a:t>
            </a:r>
            <a:r>
              <a:rPr lang="en-US" sz="2200" i="1" dirty="0">
                <a:solidFill>
                  <a:srgbClr val="0000FF"/>
                </a:solidFill>
                <a:latin typeface="Arial" pitchFamily="34" charset="0"/>
                <a:cs typeface="Arial" pitchFamily="34" charset="0"/>
              </a:rPr>
              <a: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Uỷ</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viên</a:t>
            </a:r>
            <a:r>
              <a:rPr lang="en-US" sz="2200" dirty="0">
                <a:solidFill>
                  <a:srgbClr val="0000FF"/>
                </a:solidFill>
                <a:latin typeface="Arial" pitchFamily="34" charset="0"/>
                <a:cs typeface="Arial" pitchFamily="34" charset="0"/>
              </a:rPr>
              <a:t> BCH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Khuyến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Chủ</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tịch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Khuyến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phường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trấn</a:t>
            </a:r>
            <a:r>
              <a:rPr lang="en-US" sz="2200" dirty="0">
                <a:solidFill>
                  <a:srgbClr val="0000FF"/>
                </a:solidFill>
                <a:latin typeface="Arial" pitchFamily="34" charset="0"/>
                <a:cs typeface="Arial" pitchFamily="34" charset="0"/>
              </a:rPr>
              <a:t>, Chi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trưởng</a:t>
            </a:r>
            <a:r>
              <a:rPr lang="en-US" sz="2200" dirty="0">
                <a:solidFill>
                  <a:srgbClr val="0000FF"/>
                </a:solidFill>
                <a:latin typeface="Arial" pitchFamily="34" charset="0"/>
                <a:cs typeface="Arial" pitchFamily="34" charset="0"/>
              </a:rPr>
              <a:t> Chi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Khuyến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phố</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đại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diện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phòng</a:t>
            </a:r>
            <a:r>
              <a:rPr lang="en-US" sz="2200" dirty="0">
                <a:solidFill>
                  <a:srgbClr val="0000FF"/>
                </a:solidFill>
                <a:latin typeface="Arial" pitchFamily="34" charset="0"/>
                <a:cs typeface="Arial" pitchFamily="34" charset="0"/>
              </a:rPr>
              <a:t>, ban, </a:t>
            </a:r>
            <a:r>
              <a:rPr lang="en-US" sz="2200" dirty="0" err="1">
                <a:solidFill>
                  <a:srgbClr val="0000FF"/>
                </a:solidFill>
                <a:latin typeface="Arial" pitchFamily="34" charset="0"/>
                <a:cs typeface="Arial" pitchFamily="34" charset="0"/>
              </a:rPr>
              <a:t>đoàn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thể</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lãnh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đạo</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TTVHTTHTCĐ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phường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trấn</a:t>
            </a:r>
            <a:r>
              <a:rPr lang="en-US" sz="2200" dirty="0">
                <a:solidFill>
                  <a:srgbClr val="0000FF"/>
                </a:solidFill>
                <a:latin typeface="Arial" pitchFamily="34" charset="0"/>
                <a:cs typeface="Arial" pitchFamily="34" charset="0"/>
              </a:rPr>
              <a:t>.</a:t>
            </a:r>
          </a:p>
          <a:p>
            <a:pPr marL="0" lvl="0" indent="0" algn="just">
              <a:buNone/>
            </a:pPr>
            <a:r>
              <a:rPr lang="en-US" sz="2200" b="1" i="1" dirty="0" err="1">
                <a:solidFill>
                  <a:srgbClr val="FF0000"/>
                </a:solidFill>
                <a:latin typeface="Arial" pitchFamily="34" charset="0"/>
                <a:cs typeface="Arial" pitchFamily="34" charset="0"/>
              </a:rPr>
              <a:t>Cấp</a:t>
            </a:r>
            <a:r>
              <a:rPr lang="en-US" sz="2200" b="1" i="1" dirty="0">
                <a:solidFill>
                  <a:srgbClr val="FF0000"/>
                </a:solidFill>
                <a:latin typeface="Arial" pitchFamily="34" charset="0"/>
                <a:cs typeface="Arial" pitchFamily="34" charset="0"/>
              </a:rPr>
              <a:t> </a:t>
            </a:r>
            <a:r>
              <a:rPr lang="en-US" sz="2200" b="1" i="1" dirty="0" err="1" smtClean="0">
                <a:solidFill>
                  <a:srgbClr val="FF0000"/>
                </a:solidFill>
                <a:latin typeface="Arial" pitchFamily="34" charset="0"/>
                <a:cs typeface="Arial" pitchFamily="34" charset="0"/>
              </a:rPr>
              <a:t>xã</a:t>
            </a:r>
            <a:r>
              <a:rPr lang="en-US" sz="2200" b="1" i="1" dirty="0" smtClean="0">
                <a:solidFill>
                  <a:srgbClr val="FF0000"/>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HKH </a:t>
            </a:r>
            <a:r>
              <a:rPr lang="en-US" sz="2200" dirty="0" err="1" smtClean="0">
                <a:solidFill>
                  <a:srgbClr val="0000FF"/>
                </a:solidFill>
                <a:latin typeface="Arial" pitchFamily="34" charset="0"/>
                <a:cs typeface="Arial" pitchFamily="34" charset="0"/>
              </a:rPr>
              <a:t>xây</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kế</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hoạch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CB, HV, BGH </a:t>
            </a:r>
            <a:r>
              <a:rPr lang="en-US" sz="2200" dirty="0" err="1" smtClean="0">
                <a:solidFill>
                  <a:srgbClr val="0000FF"/>
                </a:solidFill>
                <a:latin typeface="Arial" pitchFamily="34" charset="0"/>
                <a:cs typeface="Arial" pitchFamily="34" charset="0"/>
              </a:rPr>
              <a:t>các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trường</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Việc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chia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nhiều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đợt</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hết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năm</a:t>
            </a:r>
            <a:r>
              <a:rPr lang="en-US" sz="2200" dirty="0">
                <a:solidFill>
                  <a:srgbClr val="0000FF"/>
                </a:solidFill>
                <a:latin typeface="Arial" pitchFamily="34" charset="0"/>
                <a:cs typeface="Arial" pitchFamily="34" charset="0"/>
              </a:rPr>
              <a:t> 2025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đến</a:t>
            </a:r>
            <a:r>
              <a:rPr lang="en-US" sz="2200" dirty="0">
                <a:solidFill>
                  <a:srgbClr val="0000FF"/>
                </a:solidFill>
                <a:latin typeface="Arial" pitchFamily="34" charset="0"/>
                <a:cs typeface="Arial" pitchFamily="34" charset="0"/>
              </a:rPr>
              <a:t> 100% </a:t>
            </a:r>
            <a:r>
              <a:rPr lang="en-US" sz="2200" dirty="0" smtClean="0">
                <a:solidFill>
                  <a:srgbClr val="0000FF"/>
                </a:solidFill>
                <a:latin typeface="Arial" pitchFamily="34" charset="0"/>
                <a:cs typeface="Arial" pitchFamily="34" charset="0"/>
              </a:rPr>
              <a:t>CB, HV. </a:t>
            </a:r>
            <a:r>
              <a:rPr lang="en-US" sz="2200" dirty="0" err="1" smtClean="0">
                <a:solidFill>
                  <a:srgbClr val="0000FF"/>
                </a:solidFill>
                <a:latin typeface="Arial" pitchFamily="34" charset="0"/>
                <a:cs typeface="Arial" pitchFamily="34" charset="0"/>
              </a:rPr>
              <a:t>Riêng</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mô</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hình</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CDHT </a:t>
            </a:r>
            <a:r>
              <a:rPr lang="en-US" sz="2200" dirty="0" err="1" smtClean="0">
                <a:solidFill>
                  <a:srgbClr val="0000FF"/>
                </a:solidFill>
                <a:latin typeface="Arial" pitchFamily="34" charset="0"/>
                <a:cs typeface="Arial" pitchFamily="34" charset="0"/>
              </a:rPr>
              <a:t>chú</a:t>
            </a:r>
            <a:r>
              <a:rPr lang="en-US" sz="2200" dirty="0" smtClean="0">
                <a:solidFill>
                  <a:srgbClr val="0000FF"/>
                </a:solidFill>
                <a:latin typeface="Arial" pitchFamily="34" charset="0"/>
                <a:cs typeface="Arial" pitchFamily="34" charset="0"/>
              </a:rPr>
              <a:t> </a:t>
            </a:r>
            <a:r>
              <a:rPr lang="en-US" sz="2200" dirty="0">
                <a:solidFill>
                  <a:srgbClr val="0000FF"/>
                </a:solidFill>
                <a:latin typeface="Arial" pitchFamily="34" charset="0"/>
                <a:cs typeface="Arial" pitchFamily="34" charset="0"/>
              </a:rPr>
              <a:t>ý </a:t>
            </a:r>
            <a:r>
              <a:rPr lang="en-US" sz="2200" dirty="0" err="1">
                <a:solidFill>
                  <a:srgbClr val="0000FF"/>
                </a:solidFill>
                <a:latin typeface="Arial" pitchFamily="34" charset="0"/>
                <a:cs typeface="Arial" pitchFamily="34" charset="0"/>
              </a:rPr>
              <a:t>để</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bỏ</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sót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hoặc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trùng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lắp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đối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tượng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đăng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kí</a:t>
            </a:r>
            <a:r>
              <a:rPr lang="en-US" sz="2200" dirty="0">
                <a:solidFill>
                  <a:srgbClr val="0000FF"/>
                </a:solidFill>
                <a:latin typeface="Arial" pitchFamily="34" charset="0"/>
                <a:cs typeface="Arial" pitchFamily="34" charset="0"/>
              </a:rPr>
              <a:t>.</a:t>
            </a:r>
          </a:p>
          <a:p>
            <a:pPr marL="0" indent="0" algn="just">
              <a:buNone/>
            </a:pPr>
            <a:r>
              <a:rPr lang="en-US" sz="2200" b="1" i="1" dirty="0">
                <a:solidFill>
                  <a:srgbClr val="FF0000"/>
                </a:solidFill>
                <a:latin typeface="Arial" pitchFamily="34" charset="0"/>
                <a:cs typeface="Arial" pitchFamily="34" charset="0"/>
              </a:rPr>
              <a:t>IV/ </a:t>
            </a:r>
            <a:r>
              <a:rPr lang="en-US" sz="2200" b="1" i="1" dirty="0" err="1">
                <a:solidFill>
                  <a:srgbClr val="FF0000"/>
                </a:solidFill>
                <a:latin typeface="Arial" pitchFamily="34" charset="0"/>
                <a:cs typeface="Arial" pitchFamily="34" charset="0"/>
              </a:rPr>
              <a:t>Kinh</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phí</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và</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thời</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gian</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triển</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khai</a:t>
            </a:r>
            <a:r>
              <a:rPr lang="en-US" sz="2200" b="1" i="1" dirty="0">
                <a:solidFill>
                  <a:srgbClr val="FF0000"/>
                </a:solidFill>
                <a:latin typeface="Arial" pitchFamily="34" charset="0"/>
                <a:cs typeface="Arial" pitchFamily="34" charset="0"/>
              </a:rPr>
              <a:t>.</a:t>
            </a:r>
            <a:endParaRPr lang="en-US" sz="2200" dirty="0">
              <a:solidFill>
                <a:srgbClr val="FF0000"/>
              </a:solidFill>
              <a:latin typeface="Arial" pitchFamily="34" charset="0"/>
              <a:cs typeface="Arial" pitchFamily="34" charset="0"/>
            </a:endParaRPr>
          </a:p>
          <a:p>
            <a:pPr marL="0" indent="0" algn="just">
              <a:buNone/>
            </a:pPr>
            <a:r>
              <a:rPr lang="en-US" sz="2200" i="1" dirty="0" err="1">
                <a:solidFill>
                  <a:srgbClr val="FF0000"/>
                </a:solidFill>
                <a:latin typeface="Arial" pitchFamily="34" charset="0"/>
                <a:cs typeface="Arial" pitchFamily="34" charset="0"/>
              </a:rPr>
              <a:t>Cấp</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a:solidFill>
                  <a:srgbClr val="0000FF"/>
                </a:solidFill>
                <a:latin typeface="Arial" pitchFamily="34" charset="0"/>
                <a:cs typeface="Arial" pitchFamily="34" charset="0"/>
              </a:rPr>
              <a:t>T</a:t>
            </a:r>
            <a:r>
              <a:rPr lang="en-US" sz="2200" dirty="0" smtClean="0">
                <a:solidFill>
                  <a:srgbClr val="0000FF"/>
                </a:solidFill>
                <a:latin typeface="Arial" pitchFamily="34" charset="0"/>
                <a:cs typeface="Arial" pitchFamily="34" charset="0"/>
              </a:rPr>
              <a:t>heo </a:t>
            </a:r>
            <a:r>
              <a:rPr lang="en-US" sz="2200" dirty="0" err="1">
                <a:solidFill>
                  <a:srgbClr val="0000FF"/>
                </a:solidFill>
                <a:latin typeface="Arial" pitchFamily="34" charset="0"/>
                <a:cs typeface="Arial" pitchFamily="34" charset="0"/>
              </a:rPr>
              <a:t>sự</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phối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hợp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giữa</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TTCT </a:t>
            </a:r>
            <a:r>
              <a:rPr lang="en-US" sz="2200" dirty="0" err="1" smtClean="0">
                <a:solidFill>
                  <a:srgbClr val="0000FF"/>
                </a:solidFill>
                <a:latin typeface="Arial" pitchFamily="34" charset="0"/>
                <a:cs typeface="Arial" pitchFamily="34" charset="0"/>
              </a:rPr>
              <a:t>huyện</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và</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HKH </a:t>
            </a:r>
            <a:r>
              <a:rPr lang="en-US" sz="2200" dirty="0" err="1" smtClean="0">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a:t>
            </a:r>
          </a:p>
          <a:p>
            <a:pPr marL="0" indent="0" algn="just">
              <a:buNone/>
            </a:pPr>
            <a:r>
              <a:rPr lang="en-US" sz="2200" i="1" dirty="0" err="1">
                <a:solidFill>
                  <a:srgbClr val="FF0000"/>
                </a:solidFill>
                <a:latin typeface="Arial" pitchFamily="34" charset="0"/>
                <a:cs typeface="Arial" pitchFamily="34" charset="0"/>
              </a:rPr>
              <a:t>Cấp</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xã</a:t>
            </a:r>
            <a:r>
              <a:rPr lang="en-US" sz="2200" i="1" dirty="0">
                <a:solidFill>
                  <a:srgbClr val="FF0000"/>
                </a:solidFill>
                <a:latin typeface="Arial" pitchFamily="34" charset="0"/>
                <a:cs typeface="Arial" pitchFamily="34" charset="0"/>
              </a:rPr>
              <a:t>:</a:t>
            </a:r>
            <a:r>
              <a:rPr lang="en-US" sz="2200" dirty="0">
                <a:solidFill>
                  <a:srgbClr val="FF0000"/>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a:t>
            </a:r>
            <a:r>
              <a:rPr lang="en-US" sz="2200" dirty="0" err="1" smtClean="0">
                <a:solidFill>
                  <a:srgbClr val="0000FF"/>
                </a:solidFill>
                <a:latin typeface="Arial" pitchFamily="34" charset="0"/>
                <a:cs typeface="Arial" pitchFamily="34" charset="0"/>
              </a:rPr>
              <a:t>inh</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phí</a:t>
            </a:r>
            <a:r>
              <a:rPr lang="en-US" sz="2200" dirty="0">
                <a:solidFill>
                  <a:srgbClr val="0000FF"/>
                </a:solidFill>
                <a:latin typeface="Arial" pitchFamily="34" charset="0"/>
                <a:cs typeface="Arial" pitchFamily="34" charset="0"/>
              </a:rPr>
              <a:t> do </a:t>
            </a:r>
            <a:r>
              <a:rPr lang="en-US" sz="2200" dirty="0" smtClean="0">
                <a:solidFill>
                  <a:srgbClr val="0000FF"/>
                </a:solidFill>
                <a:latin typeface="Arial" pitchFamily="34" charset="0"/>
                <a:cs typeface="Arial" pitchFamily="34" charset="0"/>
              </a:rPr>
              <a:t>NSNN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theo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Chương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trình</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XDXHHT.</a:t>
            </a:r>
            <a:endParaRPr lang="en-US" sz="2200" dirty="0">
              <a:solidFill>
                <a:srgbClr val="0000FF"/>
              </a:solidFill>
              <a:latin typeface="Arial" pitchFamily="34" charset="0"/>
              <a:cs typeface="Arial" pitchFamily="34" charset="0"/>
            </a:endParaRPr>
          </a:p>
          <a:p>
            <a:pPr marL="0" indent="0" algn="just">
              <a:buNone/>
            </a:pPr>
            <a:r>
              <a:rPr lang="en-US" sz="2200" i="1" dirty="0" err="1">
                <a:solidFill>
                  <a:srgbClr val="FF0000"/>
                </a:solidFill>
                <a:latin typeface="Arial" pitchFamily="34" charset="0"/>
                <a:cs typeface="Arial" pitchFamily="34" charset="0"/>
              </a:rPr>
              <a:t>Thời</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gian</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triển</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khai</a:t>
            </a:r>
            <a:r>
              <a:rPr lang="en-US" sz="2200" i="1" dirty="0">
                <a:solidFill>
                  <a:srgbClr val="FF0000"/>
                </a:solidFill>
                <a:latin typeface="Arial" pitchFamily="34" charset="0"/>
                <a:cs typeface="Arial" pitchFamily="34" charset="0"/>
              </a:rPr>
              <a:t>:</a:t>
            </a:r>
            <a:r>
              <a:rPr lang="en-US" sz="2200" dirty="0">
                <a:solidFill>
                  <a:srgbClr val="FF0000"/>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huyện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vào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cuối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tháng</a:t>
            </a:r>
            <a:r>
              <a:rPr lang="en-US" sz="2200" dirty="0">
                <a:solidFill>
                  <a:srgbClr val="0000FF"/>
                </a:solidFill>
                <a:latin typeface="Arial" pitchFamily="34" charset="0"/>
                <a:cs typeface="Arial" pitchFamily="34" charset="0"/>
              </a:rPr>
              <a:t> 3 </a:t>
            </a:r>
            <a:r>
              <a:rPr lang="en-US" sz="2200" dirty="0" err="1">
                <a:solidFill>
                  <a:srgbClr val="0000FF"/>
                </a:solidFill>
                <a:latin typeface="Arial" pitchFamily="34" charset="0"/>
                <a:cs typeface="Arial" pitchFamily="34" charset="0"/>
              </a:rPr>
              <a:t>và</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tháng</a:t>
            </a:r>
            <a:r>
              <a:rPr lang="en-US" sz="2200" dirty="0">
                <a:solidFill>
                  <a:srgbClr val="0000FF"/>
                </a:solidFill>
                <a:latin typeface="Arial" pitchFamily="34" charset="0"/>
                <a:cs typeface="Arial" pitchFamily="34" charset="0"/>
              </a:rPr>
              <a:t> 4/2024;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trong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tháng</a:t>
            </a:r>
            <a:r>
              <a:rPr lang="en-US" sz="2200" dirty="0">
                <a:solidFill>
                  <a:srgbClr val="0000FF"/>
                </a:solidFill>
                <a:latin typeface="Arial" pitchFamily="34" charset="0"/>
                <a:cs typeface="Arial" pitchFamily="34" charset="0"/>
              </a:rPr>
              <a:t> 5/2024</a:t>
            </a:r>
            <a:r>
              <a:rPr lang="en-US" sz="2200" dirty="0" smtClean="0"/>
              <a:t>.</a:t>
            </a:r>
            <a:endParaRPr lang="en-US" sz="2200" dirty="0"/>
          </a:p>
        </p:txBody>
      </p:sp>
    </p:spTree>
    <p:extLst>
      <p:ext uri="{BB962C8B-B14F-4D97-AF65-F5344CB8AC3E}">
        <p14:creationId xmlns:p14="http://schemas.microsoft.com/office/powerpoint/2010/main" val="612416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88640"/>
            <a:ext cx="8640960" cy="6408712"/>
          </a:xfrm>
        </p:spPr>
        <p:txBody>
          <a:bodyPr>
            <a:noAutofit/>
          </a:bodyPr>
          <a:lstStyle/>
          <a:p>
            <a:pPr marL="0" indent="0" algn="just">
              <a:buNone/>
            </a:pPr>
            <a:r>
              <a:rPr lang="en-US" sz="2200" b="1" i="1" dirty="0">
                <a:solidFill>
                  <a:srgbClr val="FF0000"/>
                </a:solidFill>
                <a:latin typeface="Arial" pitchFamily="34" charset="0"/>
                <a:cs typeface="Arial" pitchFamily="34" charset="0"/>
              </a:rPr>
              <a:t>V. </a:t>
            </a:r>
            <a:r>
              <a:rPr lang="en-US" sz="2200" b="1" i="1" dirty="0" err="1">
                <a:solidFill>
                  <a:srgbClr val="FF0000"/>
                </a:solidFill>
                <a:latin typeface="Arial" pitchFamily="34" charset="0"/>
                <a:cs typeface="Arial" pitchFamily="34" charset="0"/>
              </a:rPr>
              <a:t>Tổ</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chức</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thực</a:t>
            </a:r>
            <a:r>
              <a:rPr lang="en-US" sz="2200" b="1" i="1" dirty="0">
                <a:solidFill>
                  <a:srgbClr val="FF0000"/>
                </a:solidFill>
                <a:latin typeface="Arial" pitchFamily="34" charset="0"/>
                <a:cs typeface="Arial" pitchFamily="34" charset="0"/>
              </a:rPr>
              <a:t> </a:t>
            </a:r>
            <a:r>
              <a:rPr lang="en-US" sz="2200" b="1" i="1" dirty="0" err="1">
                <a:solidFill>
                  <a:srgbClr val="FF0000"/>
                </a:solidFill>
                <a:latin typeface="Arial" pitchFamily="34" charset="0"/>
                <a:cs typeface="Arial" pitchFamily="34" charset="0"/>
              </a:rPr>
              <a:t>hiện</a:t>
            </a:r>
            <a:r>
              <a:rPr lang="en-US" sz="2200" b="1" i="1" dirty="0">
                <a:solidFill>
                  <a:srgbClr val="FF0000"/>
                </a:solidFill>
                <a:latin typeface="Arial" pitchFamily="34" charset="0"/>
                <a:cs typeface="Arial" pitchFamily="34" charset="0"/>
              </a:rPr>
              <a:t>.</a:t>
            </a:r>
            <a:endParaRPr lang="en-US" sz="2200" dirty="0">
              <a:solidFill>
                <a:srgbClr val="FF0000"/>
              </a:solidFill>
              <a:latin typeface="Arial" pitchFamily="34" charset="0"/>
              <a:cs typeface="Arial" pitchFamily="34" charset="0"/>
            </a:endParaRPr>
          </a:p>
          <a:p>
            <a:pPr marL="0" indent="0" algn="just">
              <a:buNone/>
            </a:pPr>
            <a:r>
              <a:rPr lang="en-US" sz="2200" i="1" dirty="0" err="1">
                <a:solidFill>
                  <a:srgbClr val="FF0000"/>
                </a:solidFill>
                <a:latin typeface="Arial" pitchFamily="34" charset="0"/>
                <a:cs typeface="Arial" pitchFamily="34" charset="0"/>
              </a:rPr>
              <a:t>Hội</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Khuyến</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học</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tỉnh</a:t>
            </a:r>
            <a:r>
              <a:rPr lang="en-US" sz="2200" dirty="0" smtClean="0">
                <a:solidFill>
                  <a:srgbClr val="FF0000"/>
                </a:solidFill>
                <a:latin typeface="Arial" pitchFamily="34" charset="0"/>
                <a:cs typeface="Arial" pitchFamily="34" charset="0"/>
              </a:rPr>
              <a:t>:</a:t>
            </a:r>
          </a:p>
          <a:p>
            <a:pPr marL="0" indent="0" algn="just">
              <a:buNone/>
            </a:pPr>
            <a:r>
              <a:rPr lang="en-US" sz="2200" dirty="0" smtClean="0">
                <a:solidFill>
                  <a:srgbClr val="0000FF"/>
                </a:solidFill>
                <a:latin typeface="Arial" pitchFamily="34" charset="0"/>
                <a:cs typeface="Arial" pitchFamily="34" charset="0"/>
              </a:rPr>
              <a:t>   In </a:t>
            </a:r>
            <a:r>
              <a:rPr lang="en-US" sz="2200" dirty="0" err="1">
                <a:solidFill>
                  <a:srgbClr val="0000FF"/>
                </a:solidFill>
                <a:latin typeface="Arial" pitchFamily="34" charset="0"/>
                <a:cs typeface="Arial" pitchFamily="34" charset="0"/>
              </a:rPr>
              <a:t>ấn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sao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gửi</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tài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liệu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và</a:t>
            </a:r>
            <a:r>
              <a:rPr lang="en-US" sz="2200" dirty="0">
                <a:solidFill>
                  <a:srgbClr val="0000FF"/>
                </a:solidFill>
                <a:latin typeface="Arial" pitchFamily="34" charset="0"/>
                <a:cs typeface="Arial" pitchFamily="34" charset="0"/>
              </a:rPr>
              <a:t> file power </a:t>
            </a:r>
            <a:r>
              <a:rPr lang="en-US" sz="2200" dirty="0" smtClean="0">
                <a:solidFill>
                  <a:srgbClr val="0000FF"/>
                </a:solidFill>
                <a:latin typeface="Arial" pitchFamily="34" charset="0"/>
                <a:cs typeface="Arial" pitchFamily="34" charset="0"/>
              </a:rPr>
              <a:t>point. </a:t>
            </a:r>
            <a:r>
              <a:rPr lang="en-US" sz="2200" dirty="0" err="1" smtClean="0">
                <a:solidFill>
                  <a:srgbClr val="0000FF"/>
                </a:solidFill>
                <a:latin typeface="Arial" pitchFamily="34" charset="0"/>
                <a:cs typeface="Arial" pitchFamily="34" charset="0"/>
              </a:rPr>
              <a:t>Chuẩn</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ngũ</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BCV </a:t>
            </a:r>
            <a:r>
              <a:rPr lang="en-US" sz="2200" dirty="0" err="1" smtClean="0">
                <a:solidFill>
                  <a:srgbClr val="0000FF"/>
                </a:solidFill>
                <a:latin typeface="Arial" pitchFamily="34" charset="0"/>
                <a:cs typeface="Arial" pitchFamily="34" charset="0"/>
              </a:rPr>
              <a:t>khi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có</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yêu</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cầu</a:t>
            </a:r>
            <a:r>
              <a:rPr lang="en-US" sz="2200" dirty="0">
                <a:solidFill>
                  <a:srgbClr val="0000FF"/>
                </a:solidFill>
                <a:latin typeface="Arial" pitchFamily="34" charset="0"/>
                <a:cs typeface="Arial" pitchFamily="34" charset="0"/>
              </a:rPr>
              <a:t>. Theo </a:t>
            </a:r>
            <a:r>
              <a:rPr lang="en-US" sz="2200" dirty="0" err="1">
                <a:solidFill>
                  <a:srgbClr val="0000FF"/>
                </a:solidFill>
                <a:latin typeface="Arial" pitchFamily="34" charset="0"/>
                <a:cs typeface="Arial" pitchFamily="34" charset="0"/>
              </a:rPr>
              <a:t>dõi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giúp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đơn</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vị</a:t>
            </a:r>
            <a:r>
              <a:rPr lang="en-US" sz="2200" dirty="0" smtClean="0">
                <a:solidFill>
                  <a:srgbClr val="0000FF"/>
                </a:solidFill>
                <a:latin typeface="Arial" pitchFamily="34" charset="0"/>
                <a:cs typeface="Arial" pitchFamily="34" charset="0"/>
              </a:rPr>
              <a:t>.</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Phối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hợp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với</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báo</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Đài</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PTTH </a:t>
            </a:r>
            <a:r>
              <a:rPr lang="en-US" sz="2200" dirty="0" err="1" smtClean="0">
                <a:solidFill>
                  <a:srgbClr val="0000FF"/>
                </a:solidFill>
                <a:latin typeface="Arial" pitchFamily="34" charset="0"/>
                <a:cs typeface="Arial" pitchFamily="34" charset="0"/>
              </a:rPr>
              <a:t>tuyên</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rộng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rãi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trong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nhân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dân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về</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nội</a:t>
            </a:r>
            <a:r>
              <a:rPr lang="en-US" sz="2200" dirty="0">
                <a:solidFill>
                  <a:srgbClr val="0000FF"/>
                </a:solidFill>
                <a:latin typeface="Arial" pitchFamily="34" charset="0"/>
                <a:cs typeface="Arial" pitchFamily="34" charset="0"/>
              </a:rPr>
              <a:t> dung </a:t>
            </a:r>
            <a:r>
              <a:rPr lang="en-US" sz="2200" dirty="0" err="1">
                <a:solidFill>
                  <a:srgbClr val="0000FF"/>
                </a:solidFill>
                <a:latin typeface="Arial" pitchFamily="34" charset="0"/>
                <a:cs typeface="Arial" pitchFamily="34" charset="0"/>
              </a:rPr>
              <a:t>nhiệm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vụ</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XDXHHT </a:t>
            </a:r>
            <a:r>
              <a:rPr lang="en-US" sz="2200" dirty="0" err="1" smtClean="0">
                <a:solidFill>
                  <a:srgbClr val="0000FF"/>
                </a:solidFill>
                <a:latin typeface="Arial" pitchFamily="34" charset="0"/>
                <a:cs typeface="Arial" pitchFamily="34" charset="0"/>
              </a:rPr>
              <a:t>năm</a:t>
            </a:r>
            <a:r>
              <a:rPr lang="en-US" sz="2200" dirty="0" smtClean="0">
                <a:solidFill>
                  <a:srgbClr val="0000FF"/>
                </a:solidFill>
                <a:latin typeface="Arial" pitchFamily="34" charset="0"/>
                <a:cs typeface="Arial" pitchFamily="34" charset="0"/>
              </a:rPr>
              <a:t> </a:t>
            </a:r>
            <a:r>
              <a:rPr lang="en-US" sz="2200" dirty="0">
                <a:solidFill>
                  <a:srgbClr val="0000FF"/>
                </a:solidFill>
                <a:latin typeface="Arial" pitchFamily="34" charset="0"/>
                <a:cs typeface="Arial" pitchFamily="34" charset="0"/>
              </a:rPr>
              <a:t>2024</a:t>
            </a:r>
          </a:p>
          <a:p>
            <a:pPr marL="0" indent="0" algn="just">
              <a:buNone/>
            </a:pPr>
            <a:r>
              <a:rPr lang="en-US" sz="2200" i="1" dirty="0" err="1">
                <a:solidFill>
                  <a:srgbClr val="0000FF"/>
                </a:solidFill>
                <a:latin typeface="Arial" pitchFamily="34" charset="0"/>
                <a:cs typeface="Arial" pitchFamily="34" charset="0"/>
              </a:rPr>
              <a:t>Hội</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Khuyến</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học</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các</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huyện</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thành</a:t>
            </a:r>
            <a:r>
              <a:rPr lang="en-US" sz="2200" i="1" dirty="0">
                <a:solidFill>
                  <a:srgbClr val="0000FF"/>
                </a:solidFill>
                <a:latin typeface="Arial" pitchFamily="34" charset="0"/>
                <a:cs typeface="Arial" pitchFamily="34" charset="0"/>
              </a:rPr>
              <a:t> </a:t>
            </a:r>
            <a:r>
              <a:rPr lang="en-US" sz="2200" i="1" dirty="0" err="1">
                <a:solidFill>
                  <a:srgbClr val="0000FF"/>
                </a:solidFill>
                <a:latin typeface="Arial" pitchFamily="34" charset="0"/>
                <a:cs typeface="Arial" pitchFamily="34" charset="0"/>
              </a:rPr>
              <a:t>phố</a:t>
            </a:r>
            <a:r>
              <a:rPr lang="en-US" sz="2200" i="1" dirty="0">
                <a:solidFill>
                  <a:srgbClr val="0000FF"/>
                </a:solidFill>
                <a:latin typeface="Arial" pitchFamily="34" charset="0"/>
                <a:cs typeface="Arial" pitchFamily="34" charset="0"/>
              </a:rPr>
              <a:t>:</a:t>
            </a:r>
            <a:r>
              <a:rPr lang="en-US" sz="2200" dirty="0">
                <a:solidFill>
                  <a:srgbClr val="0000FF"/>
                </a:solidFill>
                <a:latin typeface="Arial" pitchFamily="34" charset="0"/>
                <a:cs typeface="Arial" pitchFamily="34" charset="0"/>
              </a:rPr>
              <a:t> </a:t>
            </a:r>
            <a:endParaRPr lang="en-US" sz="2200" dirty="0" smtClean="0">
              <a:solidFill>
                <a:srgbClr val="0000FF"/>
              </a:solidFill>
              <a:latin typeface="Arial" pitchFamily="34" charset="0"/>
              <a:cs typeface="Arial" pitchFamily="34" charset="0"/>
            </a:endParaRPr>
          </a:p>
          <a:p>
            <a:pPr marL="0" indent="0" algn="just">
              <a:buNone/>
            </a:pP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Tham</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mưu</a:t>
            </a:r>
            <a:r>
              <a:rPr lang="en-US" sz="2200" dirty="0">
                <a:solidFill>
                  <a:srgbClr val="0000FF"/>
                </a:solidFill>
                <a:latin typeface="Arial" pitchFamily="34" charset="0"/>
                <a:cs typeface="Arial" pitchFamily="34" charset="0"/>
              </a:rPr>
              <a:t> UBND </a:t>
            </a:r>
            <a:r>
              <a:rPr lang="en-US" sz="2200" dirty="0" smtClean="0">
                <a:solidFill>
                  <a:srgbClr val="0000FF"/>
                </a:solidFill>
                <a:latin typeface="Arial" pitchFamily="34" charset="0"/>
                <a:cs typeface="Arial" pitchFamily="34" charset="0"/>
              </a:rPr>
              <a:t>ban </a:t>
            </a:r>
            <a:r>
              <a:rPr lang="en-US" sz="2200" dirty="0" err="1">
                <a:solidFill>
                  <a:srgbClr val="0000FF"/>
                </a:solidFill>
                <a:latin typeface="Arial" pitchFamily="34" charset="0"/>
                <a:cs typeface="Arial" pitchFamily="34" charset="0"/>
              </a:rPr>
              <a: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bản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chỉ</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đạo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việc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thực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hiện</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XDMHHT </a:t>
            </a:r>
            <a:r>
              <a:rPr lang="en-US" sz="2200" dirty="0" err="1" smtClean="0">
                <a:solidFill>
                  <a:srgbClr val="0000FF"/>
                </a:solidFill>
                <a:latin typeface="Arial" pitchFamily="34" charset="0"/>
                <a:cs typeface="Arial" pitchFamily="34" charset="0"/>
              </a:rPr>
              <a:t>trên</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địa</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bàn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Xây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kế</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hoạch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giúp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phường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trấn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đến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bộ</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viên</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Phối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hợp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cơ</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quan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thông</a:t>
            </a:r>
            <a:r>
              <a:rPr lang="en-US" sz="2200" dirty="0">
                <a:solidFill>
                  <a:srgbClr val="0000FF"/>
                </a:solidFill>
                <a:latin typeface="Arial" pitchFamily="34" charset="0"/>
                <a:cs typeface="Arial" pitchFamily="34" charset="0"/>
              </a:rPr>
              <a:t> ở </a:t>
            </a:r>
            <a:r>
              <a:rPr lang="en-US" sz="2200" dirty="0" err="1">
                <a:solidFill>
                  <a:srgbClr val="0000FF"/>
                </a:solidFill>
                <a:latin typeface="Arial" pitchFamily="34" charset="0"/>
                <a:cs typeface="Arial" pitchFamily="34" charset="0"/>
              </a:rPr>
              <a:t>địa</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phương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tuyên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về</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nhiệm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vụ</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xay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xã</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học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tập</a:t>
            </a:r>
            <a:r>
              <a:rPr lang="en-US" sz="2200" dirty="0">
                <a:solidFill>
                  <a:srgbClr val="0000FF"/>
                </a:solidFill>
                <a:latin typeface="Arial" pitchFamily="34" charset="0"/>
                <a:cs typeface="Arial" pitchFamily="34" charset="0"/>
              </a:rPr>
              <a:t>.</a:t>
            </a:r>
          </a:p>
          <a:p>
            <a:pPr marL="0" indent="0" algn="just">
              <a:buNone/>
            </a:pPr>
            <a:r>
              <a:rPr lang="en-US" sz="2200" i="1" dirty="0" err="1">
                <a:solidFill>
                  <a:srgbClr val="FF0000"/>
                </a:solidFill>
                <a:latin typeface="Arial" pitchFamily="34" charset="0"/>
                <a:cs typeface="Arial" pitchFamily="34" charset="0"/>
              </a:rPr>
              <a:t>Hội</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Khuyến</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học</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cấp</a:t>
            </a:r>
            <a:r>
              <a:rPr lang="en-US" sz="2200" i="1" dirty="0">
                <a:solidFill>
                  <a:srgbClr val="FF0000"/>
                </a:solidFill>
                <a:latin typeface="Arial" pitchFamily="34" charset="0"/>
                <a:cs typeface="Arial" pitchFamily="34" charset="0"/>
              </a:rPr>
              <a:t> </a:t>
            </a:r>
            <a:r>
              <a:rPr lang="en-US" sz="2200" i="1" dirty="0" err="1">
                <a:solidFill>
                  <a:srgbClr val="FF0000"/>
                </a:solidFill>
                <a:latin typeface="Arial" pitchFamily="34" charset="0"/>
                <a:cs typeface="Arial" pitchFamily="34" charset="0"/>
              </a:rPr>
              <a:t>xã</a:t>
            </a:r>
            <a:r>
              <a:rPr lang="en-US" sz="2200" i="1" dirty="0">
                <a:solidFill>
                  <a:srgbClr val="FF0000"/>
                </a:solidFill>
                <a:latin typeface="Arial" pitchFamily="34" charset="0"/>
                <a:cs typeface="Arial" pitchFamily="34" charset="0"/>
              </a:rPr>
              <a:t>:</a:t>
            </a:r>
            <a:r>
              <a:rPr lang="en-US" sz="2200" dirty="0">
                <a:solidFill>
                  <a:srgbClr val="FF0000"/>
                </a:solidFill>
                <a:latin typeface="Arial" pitchFamily="34" charset="0"/>
                <a:cs typeface="Arial" pitchFamily="34" charset="0"/>
              </a:rPr>
              <a:t> </a:t>
            </a:r>
            <a:endParaRPr lang="en-US" sz="2200" dirty="0" smtClean="0">
              <a:solidFill>
                <a:srgbClr val="FF0000"/>
              </a:solidFill>
              <a:latin typeface="Arial" pitchFamily="34" charset="0"/>
              <a:cs typeface="Arial" pitchFamily="34" charset="0"/>
            </a:endParaRPr>
          </a:p>
          <a:p>
            <a:pPr marL="0" indent="0" algn="just">
              <a:buNone/>
            </a:pP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Báo</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cáo</a:t>
            </a:r>
            <a:r>
              <a:rPr lang="en-US" sz="2200" dirty="0">
                <a:solidFill>
                  <a:srgbClr val="0000FF"/>
                </a:solidFill>
                <a:latin typeface="Arial" pitchFamily="34" charset="0"/>
                <a:cs typeface="Arial" pitchFamily="34" charset="0"/>
              </a:rPr>
              <a:t> UBND </a:t>
            </a:r>
            <a:r>
              <a:rPr lang="en-US" sz="2200" dirty="0" err="1">
                <a:solidFill>
                  <a:srgbClr val="0000FF"/>
                </a:solidFill>
                <a:latin typeface="Arial" pitchFamily="34" charset="0"/>
                <a:cs typeface="Arial" pitchFamily="34" charset="0"/>
              </a:rPr>
              <a:t>về</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nhiệm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vụ</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XDMHHT </a:t>
            </a:r>
            <a:r>
              <a:rPr lang="en-US" sz="2200" dirty="0" err="1" smtClean="0">
                <a:solidFill>
                  <a:srgbClr val="0000FF"/>
                </a:solidFill>
                <a:latin typeface="Arial" pitchFamily="34" charset="0"/>
                <a:cs typeface="Arial" pitchFamily="34" charset="0"/>
              </a:rPr>
              <a:t>năm</a:t>
            </a:r>
            <a:r>
              <a:rPr lang="en-US" sz="2200" dirty="0" smtClean="0">
                <a:solidFill>
                  <a:srgbClr val="0000FF"/>
                </a:solidFill>
                <a:latin typeface="Arial" pitchFamily="34" charset="0"/>
                <a:cs typeface="Arial" pitchFamily="34" charset="0"/>
              </a:rPr>
              <a:t> </a:t>
            </a:r>
            <a:r>
              <a:rPr lang="en-US" sz="2200" dirty="0">
                <a:solidFill>
                  <a:srgbClr val="0000FF"/>
                </a:solidFill>
                <a:latin typeface="Arial" pitchFamily="34" charset="0"/>
                <a:cs typeface="Arial" pitchFamily="34" charset="0"/>
              </a:rPr>
              <a:t>2024. </a:t>
            </a:r>
            <a:r>
              <a:rPr lang="en-US" sz="2200" dirty="0" err="1">
                <a:solidFill>
                  <a:srgbClr val="0000FF"/>
                </a:solidFill>
                <a:latin typeface="Arial" pitchFamily="34" charset="0"/>
                <a:cs typeface="Arial" pitchFamily="34" charset="0"/>
              </a:rPr>
              <a:t>Xây</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dựng</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KH </a:t>
            </a:r>
            <a:r>
              <a:rPr lang="en-US" sz="2200" dirty="0" err="1" smtClean="0">
                <a:solidFill>
                  <a:srgbClr val="0000FF"/>
                </a:solidFill>
                <a:latin typeface="Arial" pitchFamily="34" charset="0"/>
                <a:cs typeface="Arial" pitchFamily="34" charset="0"/>
              </a:rPr>
              <a:t>triển</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phân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công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trách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nhiệm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thành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viên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tổ</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chức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hội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nghị</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triển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khai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cho</a:t>
            </a:r>
            <a:r>
              <a:rPr lang="en-US" sz="2200" dirty="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CB, HV. </a:t>
            </a:r>
            <a:r>
              <a:rPr lang="en-US" sz="2200" dirty="0">
                <a:solidFill>
                  <a:srgbClr val="0000FF"/>
                </a:solidFill>
                <a:latin typeface="Arial" pitchFamily="34" charset="0"/>
                <a:cs typeface="Arial" pitchFamily="34" charset="0"/>
              </a:rPr>
              <a:t>Theo </a:t>
            </a:r>
            <a:r>
              <a:rPr lang="en-US" sz="2200" dirty="0" err="1">
                <a:solidFill>
                  <a:srgbClr val="0000FF"/>
                </a:solidFill>
                <a:latin typeface="Arial" pitchFamily="34" charset="0"/>
                <a:cs typeface="Arial" pitchFamily="34" charset="0"/>
              </a:rPr>
              <a:t>dõi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việc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thực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hiện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phát</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hiện</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những</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vướng</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mắc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khó</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khăn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phản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ánh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để</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các</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cấp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có</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thẩm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quyền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giải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quyết</a:t>
            </a:r>
            <a:r>
              <a:rPr lang="en-US" sz="2200" dirty="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Phối</a:t>
            </a:r>
            <a:r>
              <a:rPr lang="en-US" sz="2200" dirty="0" smtClean="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hợp</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Đài</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thanh</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tuyên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truyền</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về</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nhiệm</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vụ</a:t>
            </a:r>
            <a:endParaRPr lang="en-US" sz="22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632017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2800" dirty="0" smtClean="0">
                <a:solidFill>
                  <a:srgbClr val="FF0000"/>
                </a:solidFill>
                <a:latin typeface="Times New Roman" pitchFamily="18" charset="0"/>
                <a:cs typeface="Times New Roman" pitchFamily="18" charset="0"/>
              </a:rPr>
              <a:t>V. TRIỂN KHAI THỰC HIỆN</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67544" y="908720"/>
            <a:ext cx="8352928" cy="5760640"/>
          </a:xfrm>
        </p:spPr>
        <p:txBody>
          <a:bodyPr>
            <a:normAutofit fontScale="85000" lnSpcReduction="20000"/>
          </a:bodyPr>
          <a:lstStyle/>
          <a:p>
            <a:pPr marL="0" indent="0">
              <a:buNone/>
            </a:pPr>
            <a:r>
              <a:rPr lang="en-US" sz="2800" dirty="0" smtClean="0">
                <a:solidFill>
                  <a:srgbClr val="0000FF"/>
                </a:solidFill>
                <a:latin typeface="Arial" pitchFamily="34" charset="0"/>
                <a:cs typeface="Arial" pitchFamily="34" charset="0"/>
              </a:rPr>
              <a:t>1/ </a:t>
            </a:r>
            <a:r>
              <a:rPr lang="en-US" sz="2800" i="1" dirty="0" err="1" smtClean="0">
                <a:solidFill>
                  <a:srgbClr val="FF0000"/>
                </a:solidFill>
                <a:latin typeface="Arial" pitchFamily="34" charset="0"/>
                <a:cs typeface="Arial" pitchFamily="34" charset="0"/>
              </a:rPr>
              <a:t>Hội</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Khuyến</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học</a:t>
            </a:r>
            <a:r>
              <a:rPr lang="en-US" sz="2800" i="1" dirty="0" smtClean="0">
                <a:solidFill>
                  <a:srgbClr val="FF0000"/>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huyện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báo</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cáo</a:t>
            </a:r>
            <a:r>
              <a:rPr lang="en-US" sz="2800" dirty="0" smtClean="0">
                <a:solidFill>
                  <a:srgbClr val="0000FF"/>
                </a:solidFill>
                <a:latin typeface="Arial" pitchFamily="34" charset="0"/>
                <a:cs typeface="Arial" pitchFamily="34" charset="0"/>
              </a:rPr>
              <a:t> UBND </a:t>
            </a:r>
            <a:r>
              <a:rPr lang="en-US" sz="2800" dirty="0" err="1" smtClean="0">
                <a:solidFill>
                  <a:srgbClr val="0000FF"/>
                </a:solidFill>
                <a:latin typeface="Arial" pitchFamily="34" charset="0"/>
                <a:cs typeface="Arial" pitchFamily="34" charset="0"/>
              </a:rPr>
              <a:t>về</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nội</a:t>
            </a:r>
            <a:r>
              <a:rPr lang="en-US" sz="2800" dirty="0" smtClean="0">
                <a:solidFill>
                  <a:srgbClr val="0000FF"/>
                </a:solidFill>
                <a:latin typeface="Arial" pitchFamily="34" charset="0"/>
                <a:cs typeface="Arial" pitchFamily="34" charset="0"/>
              </a:rPr>
              <a:t> dung </a:t>
            </a:r>
            <a:r>
              <a:rPr lang="en-US" sz="2800" dirty="0" err="1" smtClean="0">
                <a:solidFill>
                  <a:srgbClr val="0000FF"/>
                </a:solidFill>
                <a:latin typeface="Arial" pitchFamily="34" charset="0"/>
                <a:cs typeface="Arial" pitchFamily="34" charset="0"/>
              </a:rPr>
              <a:t>xây</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dựng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mô</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hình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học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tập</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năm</a:t>
            </a:r>
            <a:r>
              <a:rPr lang="en-US" sz="2800" dirty="0" smtClean="0">
                <a:solidFill>
                  <a:srgbClr val="0000FF"/>
                </a:solidFill>
                <a:latin typeface="Arial" pitchFamily="34" charset="0"/>
                <a:cs typeface="Arial" pitchFamily="34" charset="0"/>
              </a:rPr>
              <a:t> 2024. </a:t>
            </a:r>
            <a:r>
              <a:rPr lang="en-US" sz="2800" dirty="0" err="1" smtClean="0">
                <a:solidFill>
                  <a:srgbClr val="0000FF"/>
                </a:solidFill>
                <a:latin typeface="Arial" pitchFamily="34" charset="0"/>
                <a:cs typeface="Arial" pitchFamily="34" charset="0"/>
              </a:rPr>
              <a:t>Căn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cứ</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kế</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hoạch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của</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tỉnh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hội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a:t>
            </a:r>
            <a:r>
              <a:rPr lang="en-US" sz="2800" dirty="0" err="1" smtClean="0">
                <a:solidFill>
                  <a:srgbClr val="0000FF"/>
                </a:solidFill>
                <a:latin typeface="Arial" pitchFamily="34" charset="0"/>
                <a:cs typeface="Arial" pitchFamily="34" charset="0"/>
              </a:rPr>
              <a:t>ừng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đơn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vị</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xây</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dựng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kế</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hoạch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thực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hiện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của</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đơn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vị</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mình</a:t>
            </a:r>
            <a:r>
              <a:rPr lang="en-US" sz="2800" dirty="0" smtClean="0">
                <a:solidFill>
                  <a:srgbClr val="0000FF"/>
                </a:solidFill>
                <a:latin typeface="Arial" pitchFamily="34" charset="0"/>
                <a:cs typeface="Arial" pitchFamily="34" charset="0"/>
              </a:rPr>
              <a:t>.</a:t>
            </a:r>
          </a:p>
          <a:p>
            <a:pPr marL="0" indent="0">
              <a:buNone/>
            </a:pPr>
            <a:r>
              <a:rPr lang="en-US" sz="2800" dirty="0">
                <a:solidFill>
                  <a:srgbClr val="0000FF"/>
                </a:solidFill>
                <a:latin typeface="Arial" pitchFamily="34" charset="0"/>
                <a:cs typeface="Arial" pitchFamily="34" charset="0"/>
              </a:rPr>
              <a:t>2/ </a:t>
            </a:r>
            <a:r>
              <a:rPr lang="en-US" sz="2800" i="1" dirty="0" err="1">
                <a:solidFill>
                  <a:srgbClr val="FF0000"/>
                </a:solidFill>
                <a:latin typeface="Arial" pitchFamily="34" charset="0"/>
                <a:cs typeface="Arial" pitchFamily="34" charset="0"/>
              </a:rPr>
              <a:t>Tổ</a:t>
            </a:r>
            <a:r>
              <a:rPr lang="en-US" sz="2800" i="1" dirty="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chức</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hội</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nghị</a:t>
            </a:r>
            <a:r>
              <a:rPr lang="en-US" sz="2800" i="1" dirty="0" smtClean="0">
                <a:solidFill>
                  <a:srgbClr val="FF0000"/>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quán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triệt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văn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bản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mới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về</a:t>
            </a:r>
            <a:r>
              <a:rPr lang="en-US" sz="2800" dirty="0" smtClean="0">
                <a:solidFill>
                  <a:srgbClr val="0000FF"/>
                </a:solidFill>
                <a:latin typeface="Arial" pitchFamily="34" charset="0"/>
                <a:cs typeface="Arial" pitchFamily="34" charset="0"/>
              </a:rPr>
              <a:t> XDXHHT </a:t>
            </a:r>
            <a:r>
              <a:rPr lang="en-US" sz="2800" dirty="0" err="1" smtClean="0">
                <a:solidFill>
                  <a:srgbClr val="0000FF"/>
                </a:solidFill>
                <a:latin typeface="Arial" pitchFamily="34" charset="0"/>
                <a:cs typeface="Arial" pitchFamily="34" charset="0"/>
              </a:rPr>
              <a:t>đến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bộ</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hội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viên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Chú</a:t>
            </a:r>
            <a:r>
              <a:rPr lang="en-US" sz="2800" dirty="0" smtClean="0">
                <a:solidFill>
                  <a:srgbClr val="0000FF"/>
                </a:solidFill>
                <a:latin typeface="Arial" pitchFamily="34" charset="0"/>
                <a:cs typeface="Arial" pitchFamily="34" charset="0"/>
              </a:rPr>
              <a:t> ý </a:t>
            </a:r>
            <a:r>
              <a:rPr lang="en-US" sz="2800" dirty="0" err="1" smtClean="0">
                <a:solidFill>
                  <a:srgbClr val="0000FF"/>
                </a:solidFill>
                <a:latin typeface="Arial" pitchFamily="34" charset="0"/>
                <a:cs typeface="Arial" pitchFamily="34" charset="0"/>
              </a:rPr>
              <a:t>đi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sâu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quyết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định</a:t>
            </a:r>
            <a:r>
              <a:rPr lang="en-US" sz="2800" dirty="0" smtClean="0">
                <a:solidFill>
                  <a:srgbClr val="0000FF"/>
                </a:solidFill>
                <a:latin typeface="Arial" pitchFamily="34" charset="0"/>
                <a:cs typeface="Arial" pitchFamily="34" charset="0"/>
              </a:rPr>
              <a:t> 324/QĐ-KHVN.</a:t>
            </a:r>
          </a:p>
          <a:p>
            <a:pPr marL="0" indent="0">
              <a:buNone/>
            </a:pPr>
            <a:r>
              <a:rPr lang="en-US" sz="2800" dirty="0">
                <a:solidFill>
                  <a:srgbClr val="0000FF"/>
                </a:solidFill>
                <a:latin typeface="Arial" pitchFamily="34" charset="0"/>
                <a:cs typeface="Arial" pitchFamily="34" charset="0"/>
              </a:rPr>
              <a:t>3/ </a:t>
            </a:r>
            <a:r>
              <a:rPr lang="en-US" sz="2800" i="1" dirty="0" err="1">
                <a:solidFill>
                  <a:srgbClr val="FF0000"/>
                </a:solidFill>
                <a:latin typeface="Arial" pitchFamily="34" charset="0"/>
                <a:cs typeface="Arial" pitchFamily="34" charset="0"/>
              </a:rPr>
              <a:t>Tổ</a:t>
            </a:r>
            <a:r>
              <a:rPr lang="en-US" sz="2800" i="1" dirty="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chức</a:t>
            </a:r>
            <a:r>
              <a:rPr lang="en-US" sz="2800" i="1" dirty="0" smtClean="0">
                <a:solidFill>
                  <a:srgbClr val="FF0000"/>
                </a:solidFill>
                <a:latin typeface="Arial" pitchFamily="34" charset="0"/>
                <a:cs typeface="Arial" pitchFamily="34" charset="0"/>
              </a:rPr>
              <a:t> </a:t>
            </a:r>
            <a:r>
              <a:rPr lang="en-US" sz="2800" i="1" dirty="0" err="1">
                <a:solidFill>
                  <a:srgbClr val="FF0000"/>
                </a:solidFill>
                <a:latin typeface="Arial" pitchFamily="34" charset="0"/>
                <a:cs typeface="Arial" pitchFamily="34" charset="0"/>
              </a:rPr>
              <a:t>đ</a:t>
            </a:r>
            <a:r>
              <a:rPr lang="en-US" sz="2800" i="1" dirty="0" err="1" smtClean="0">
                <a:solidFill>
                  <a:srgbClr val="FF0000"/>
                </a:solidFill>
                <a:latin typeface="Arial" pitchFamily="34" charset="0"/>
                <a:cs typeface="Arial" pitchFamily="34" charset="0"/>
              </a:rPr>
              <a:t>ăng</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kí</a:t>
            </a:r>
            <a:r>
              <a:rPr lang="en-US" sz="2800" i="1" dirty="0" smtClean="0">
                <a:solidFill>
                  <a:srgbClr val="FF0000"/>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bổ</a:t>
            </a:r>
            <a:r>
              <a:rPr lang="en-US" sz="2800" dirty="0" smtClean="0">
                <a:solidFill>
                  <a:srgbClr val="0000FF"/>
                </a:solidFill>
                <a:latin typeface="Arial" pitchFamily="34" charset="0"/>
                <a:cs typeface="Arial" pitchFamily="34" charset="0"/>
              </a:rPr>
              <a:t> sung </a:t>
            </a:r>
            <a:r>
              <a:rPr lang="en-US" sz="2800" dirty="0" err="1" smtClean="0">
                <a:solidFill>
                  <a:srgbClr val="0000FF"/>
                </a:solidFill>
                <a:latin typeface="Arial" pitchFamily="34" charset="0"/>
                <a:cs typeface="Arial" pitchFamily="34" charset="0"/>
              </a:rPr>
              <a:t>xây</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dựng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MHHT </a:t>
            </a:r>
            <a:r>
              <a:rPr lang="en-US" sz="2800" dirty="0" err="1" smtClean="0">
                <a:solidFill>
                  <a:srgbClr val="0000FF"/>
                </a:solidFill>
                <a:latin typeface="Arial" pitchFamily="34" charset="0"/>
                <a:cs typeface="Arial" pitchFamily="34" charset="0"/>
              </a:rPr>
              <a:t>năm</a:t>
            </a:r>
            <a:r>
              <a:rPr lang="en-US" sz="2800" dirty="0" smtClean="0">
                <a:solidFill>
                  <a:srgbClr val="0000FF"/>
                </a:solidFill>
                <a:latin typeface="Arial" pitchFamily="34" charset="0"/>
                <a:cs typeface="Arial" pitchFamily="34" charset="0"/>
              </a:rPr>
              <a:t> 2024.</a:t>
            </a:r>
          </a:p>
          <a:p>
            <a:pPr marL="0" indent="0">
              <a:buNone/>
            </a:pPr>
            <a:r>
              <a:rPr lang="en-US" sz="2800" dirty="0">
                <a:solidFill>
                  <a:srgbClr val="0000FF"/>
                </a:solidFill>
                <a:latin typeface="Arial" pitchFamily="34" charset="0"/>
                <a:cs typeface="Arial" pitchFamily="34" charset="0"/>
              </a:rPr>
              <a:t>4/ </a:t>
            </a:r>
            <a:r>
              <a:rPr lang="en-US" sz="2800" i="1" dirty="0" err="1">
                <a:solidFill>
                  <a:srgbClr val="FF0000"/>
                </a:solidFill>
                <a:latin typeface="Arial" pitchFamily="34" charset="0"/>
                <a:cs typeface="Arial" pitchFamily="34" charset="0"/>
              </a:rPr>
              <a:t>Về</a:t>
            </a:r>
            <a:r>
              <a:rPr lang="en-US" sz="2800" i="1" dirty="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mô</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hình</a:t>
            </a:r>
            <a:r>
              <a:rPr lang="en-US" sz="2800" i="1" dirty="0" smtClean="0">
                <a:solidFill>
                  <a:srgbClr val="FF0000"/>
                </a:solidFill>
                <a:latin typeface="Arial" pitchFamily="34" charset="0"/>
                <a:cs typeface="Arial" pitchFamily="34" charset="0"/>
              </a:rPr>
              <a:t> CDHT </a:t>
            </a:r>
            <a:r>
              <a:rPr lang="en-US" sz="2800" dirty="0" err="1" smtClean="0">
                <a:solidFill>
                  <a:srgbClr val="0000FF"/>
                </a:solidFill>
                <a:latin typeface="Arial" pitchFamily="34" charset="0"/>
                <a:cs typeface="Arial" pitchFamily="34" charset="0"/>
              </a:rPr>
              <a:t>tiếp</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tục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sử</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dụng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bộ</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công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cụ</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trong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việc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xét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duyệt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công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nhận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danh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hiệu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Đồng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thời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sử</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dụng</a:t>
            </a:r>
            <a:r>
              <a:rPr lang="en-US" sz="2800" dirty="0" smtClean="0">
                <a:solidFill>
                  <a:srgbClr val="0000FF"/>
                </a:solidFill>
                <a:latin typeface="Arial" pitchFamily="34" charset="0"/>
                <a:cs typeface="Arial" pitchFamily="34" charset="0"/>
              </a:rPr>
              <a:t> 2 </a:t>
            </a:r>
            <a:r>
              <a:rPr lang="en-US" sz="2800" dirty="0" err="1" smtClean="0">
                <a:solidFill>
                  <a:srgbClr val="0000FF"/>
                </a:solidFill>
                <a:latin typeface="Arial" pitchFamily="34" charset="0"/>
                <a:cs typeface="Arial" pitchFamily="34" charset="0"/>
              </a:rPr>
              <a:t>cách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đánh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giá</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công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nhận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danh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hiệu</a:t>
            </a:r>
            <a:r>
              <a:rPr lang="en-US" sz="2800" dirty="0" smtClean="0">
                <a:solidFill>
                  <a:srgbClr val="0000FF"/>
                </a:solidFill>
                <a:latin typeface="Arial" pitchFamily="34" charset="0"/>
                <a:cs typeface="Arial" pitchFamily="34" charset="0"/>
              </a:rPr>
              <a:t>.</a:t>
            </a:r>
            <a:endParaRPr lang="en-US" sz="2800" dirty="0" smtClean="0">
              <a:solidFill>
                <a:srgbClr val="0000FF"/>
              </a:solidFill>
              <a:latin typeface="Arial" pitchFamily="34" charset="0"/>
              <a:cs typeface="Arial" pitchFamily="34" charset="0"/>
            </a:endParaRPr>
          </a:p>
          <a:p>
            <a:pPr marL="0" indent="0">
              <a:buNone/>
            </a:pPr>
            <a:r>
              <a:rPr lang="en-US" sz="2800" dirty="0">
                <a:solidFill>
                  <a:srgbClr val="0000FF"/>
                </a:solidFill>
                <a:latin typeface="Arial" pitchFamily="34" charset="0"/>
                <a:cs typeface="Arial" pitchFamily="34" charset="0"/>
              </a:rPr>
              <a:t>5/ </a:t>
            </a:r>
            <a:r>
              <a:rPr lang="en-US" sz="2800" i="1" dirty="0" err="1">
                <a:solidFill>
                  <a:srgbClr val="FF0000"/>
                </a:solidFill>
                <a:latin typeface="Arial" pitchFamily="34" charset="0"/>
                <a:cs typeface="Arial" pitchFamily="34" charset="0"/>
              </a:rPr>
              <a:t>Phối</a:t>
            </a:r>
            <a:r>
              <a:rPr lang="en-US" sz="2800" i="1" dirty="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hợp</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Phòng</a:t>
            </a:r>
            <a:r>
              <a:rPr lang="en-US" sz="2800" i="1" dirty="0" smtClean="0">
                <a:solidFill>
                  <a:srgbClr val="FF0000"/>
                </a:solidFill>
                <a:latin typeface="Arial" pitchFamily="34" charset="0"/>
                <a:cs typeface="Arial" pitchFamily="34" charset="0"/>
              </a:rPr>
              <a:t> GDĐT </a:t>
            </a:r>
            <a:r>
              <a:rPr lang="en-US" sz="2800" dirty="0" err="1" smtClean="0">
                <a:solidFill>
                  <a:srgbClr val="0000FF"/>
                </a:solidFill>
                <a:latin typeface="Arial" pitchFamily="34" charset="0"/>
                <a:cs typeface="Arial" pitchFamily="34" charset="0"/>
              </a:rPr>
              <a:t>trong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việc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triển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khai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Thông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tư</a:t>
            </a:r>
            <a:r>
              <a:rPr lang="en-US" sz="2800" dirty="0" smtClean="0">
                <a:solidFill>
                  <a:srgbClr val="0000FF"/>
                </a:solidFill>
                <a:latin typeface="Arial" pitchFamily="34" charset="0"/>
                <a:cs typeface="Arial" pitchFamily="34" charset="0"/>
              </a:rPr>
              <a:t> 24, 25 </a:t>
            </a:r>
            <a:r>
              <a:rPr lang="en-US" sz="2800" dirty="0" err="1" smtClean="0">
                <a:solidFill>
                  <a:srgbClr val="0000FF"/>
                </a:solidFill>
                <a:latin typeface="Arial" pitchFamily="34" charset="0"/>
                <a:cs typeface="Arial" pitchFamily="34" charset="0"/>
              </a:rPr>
              <a:t>của</a:t>
            </a:r>
            <a:r>
              <a:rPr lang="en-US" sz="2800" dirty="0" smtClean="0">
                <a:solidFill>
                  <a:srgbClr val="0000FF"/>
                </a:solidFill>
                <a:latin typeface="Arial" pitchFamily="34" charset="0"/>
                <a:cs typeface="Arial" pitchFamily="34" charset="0"/>
              </a:rPr>
              <a:t> BỘ GDĐT.</a:t>
            </a:r>
          </a:p>
          <a:p>
            <a:pPr marL="0" indent="0">
              <a:buNone/>
            </a:pPr>
            <a:r>
              <a:rPr lang="en-US" sz="2800" dirty="0" smtClean="0">
                <a:solidFill>
                  <a:srgbClr val="0000FF"/>
                </a:solidFill>
                <a:latin typeface="Arial" pitchFamily="34" charset="0"/>
                <a:cs typeface="Arial" pitchFamily="34" charset="0"/>
              </a:rPr>
              <a:t>6/ </a:t>
            </a:r>
            <a:r>
              <a:rPr lang="en-US" sz="2800" i="1" dirty="0" err="1" smtClean="0">
                <a:solidFill>
                  <a:srgbClr val="FF0000"/>
                </a:solidFill>
                <a:latin typeface="Arial" pitchFamily="34" charset="0"/>
                <a:cs typeface="Arial" pitchFamily="34" charset="0"/>
              </a:rPr>
              <a:t>Việc</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xét</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duyệt</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công</a:t>
            </a:r>
            <a:r>
              <a:rPr lang="en-US" sz="2800" i="1" dirty="0" smtClean="0">
                <a:solidFill>
                  <a:srgbClr val="FF0000"/>
                </a:solidFill>
                <a:latin typeface="Arial" pitchFamily="34" charset="0"/>
                <a:cs typeface="Arial" pitchFamily="34" charset="0"/>
              </a:rPr>
              <a:t> </a:t>
            </a:r>
            <a:r>
              <a:rPr lang="en-US" sz="2800" i="1" dirty="0" err="1" smtClean="0">
                <a:solidFill>
                  <a:srgbClr val="FF0000"/>
                </a:solidFill>
                <a:latin typeface="Arial" pitchFamily="34" charset="0"/>
                <a:cs typeface="Arial" pitchFamily="34" charset="0"/>
              </a:rPr>
              <a:t>nhận</a:t>
            </a:r>
            <a:r>
              <a:rPr lang="en-US" sz="2800" i="1" dirty="0" smtClean="0">
                <a:solidFill>
                  <a:srgbClr val="FF0000"/>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các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danh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hiệu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phải</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bám</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sát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tiêu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chí</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thực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hiện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đúng</a:t>
            </a:r>
            <a:r>
              <a:rPr lang="en-US" sz="2800" dirty="0" smtClean="0">
                <a:solidFill>
                  <a:srgbClr val="0000FF"/>
                </a:solidFill>
                <a:latin typeface="Arial" pitchFamily="34" charset="0"/>
                <a:cs typeface="Arial" pitchFamily="34" charset="0"/>
              </a:rPr>
              <a:t> qui </a:t>
            </a:r>
            <a:r>
              <a:rPr lang="en-US" sz="2800" dirty="0" err="1" smtClean="0">
                <a:solidFill>
                  <a:srgbClr val="0000FF"/>
                </a:solidFill>
                <a:latin typeface="Arial" pitchFamily="34" charset="0"/>
                <a:cs typeface="Arial" pitchFamily="34" charset="0"/>
              </a:rPr>
              <a:t>trình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Riêng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thành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phố</a:t>
            </a:r>
            <a:r>
              <a:rPr lang="en-US" sz="2800" dirty="0" smtClean="0">
                <a:solidFill>
                  <a:srgbClr val="0000FF"/>
                </a:solidFill>
                <a:latin typeface="Arial" pitchFamily="34" charset="0"/>
                <a:cs typeface="Arial" pitchFamily="34" charset="0"/>
              </a:rPr>
              <a:t> Long </a:t>
            </a:r>
            <a:r>
              <a:rPr lang="en-US" sz="2800" dirty="0" err="1" smtClean="0">
                <a:solidFill>
                  <a:srgbClr val="0000FF"/>
                </a:solidFill>
                <a:latin typeface="Arial" pitchFamily="34" charset="0"/>
                <a:cs typeface="Arial" pitchFamily="34" charset="0"/>
              </a:rPr>
              <a:t>Khánh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cần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quan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tâm</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kết</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hợp</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nhiệm</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vụ</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xây</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dựng</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thành</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phố</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Học</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tập</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toàn</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cầu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theo</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tiêu</a:t>
            </a:r>
            <a:r>
              <a:rPr lang="en-US" sz="2800" dirty="0" smtClean="0">
                <a:solidFill>
                  <a:srgbClr val="0000FF"/>
                </a:solidFill>
                <a:latin typeface="Arial" pitchFamily="34" charset="0"/>
                <a:cs typeface="Arial" pitchFamily="34" charset="0"/>
              </a:rPr>
              <a:t> </a:t>
            </a:r>
            <a:r>
              <a:rPr lang="en-US" sz="2800" dirty="0" err="1" smtClean="0">
                <a:solidFill>
                  <a:srgbClr val="0000FF"/>
                </a:solidFill>
                <a:latin typeface="Arial" pitchFamily="34" charset="0"/>
                <a:cs typeface="Arial" pitchFamily="34" charset="0"/>
              </a:rPr>
              <a:t>chí</a:t>
            </a:r>
            <a:r>
              <a:rPr lang="en-US" sz="2800" dirty="0" smtClean="0">
                <a:solidFill>
                  <a:srgbClr val="0000FF"/>
                </a:solidFill>
                <a:latin typeface="Arial" pitchFamily="34" charset="0"/>
                <a:cs typeface="Arial" pitchFamily="34" charset="0"/>
              </a:rPr>
              <a:t> UNESCO.</a:t>
            </a:r>
            <a:endParaRPr lang="en-US" sz="28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9886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16632"/>
            <a:ext cx="8640960" cy="6552728"/>
          </a:xfrm>
        </p:spPr>
        <p:txBody>
          <a:bodyPr>
            <a:noAutofit/>
          </a:bodyPr>
          <a:lstStyle/>
          <a:p>
            <a:pPr marL="0" indent="0" algn="ctr">
              <a:buNone/>
            </a:pPr>
            <a:r>
              <a:rPr lang="en-US" sz="2200" b="1" i="1" dirty="0" smtClean="0">
                <a:solidFill>
                  <a:srgbClr val="FF0000"/>
                </a:solidFill>
                <a:latin typeface="Times New Roman" pitchFamily="18" charset="0"/>
                <a:cs typeface="Times New Roman" pitchFamily="18" charset="0"/>
              </a:rPr>
              <a:t>I/ QUYẾT ĐỊNH 387/QĐ-</a:t>
            </a:r>
            <a:r>
              <a:rPr lang="en-US" sz="2200" b="1" i="1" dirty="0" err="1" smtClean="0">
                <a:solidFill>
                  <a:srgbClr val="FF0000"/>
                </a:solidFill>
                <a:latin typeface="Times New Roman" pitchFamily="18" charset="0"/>
                <a:cs typeface="Times New Roman" pitchFamily="18" charset="0"/>
              </a:rPr>
              <a:t>TTg</a:t>
            </a:r>
            <a:r>
              <a:rPr lang="en-US" sz="2200" b="1" i="1" dirty="0" smtClean="0">
                <a:solidFill>
                  <a:srgbClr val="FF0000"/>
                </a:solidFill>
                <a:latin typeface="Times New Roman" pitchFamily="18" charset="0"/>
                <a:cs typeface="Times New Roman" pitchFamily="18" charset="0"/>
              </a:rPr>
              <a:t>:  </a:t>
            </a:r>
          </a:p>
          <a:p>
            <a:pPr marL="0" indent="0">
              <a:buNone/>
            </a:pPr>
            <a:r>
              <a:rPr lang="vi-VN" sz="2200" b="1" dirty="0" smtClean="0">
                <a:solidFill>
                  <a:srgbClr val="FF0000"/>
                </a:solidFill>
                <a:latin typeface="Arial" pitchFamily="34" charset="0"/>
                <a:cs typeface="Arial" pitchFamily="34" charset="0"/>
              </a:rPr>
              <a:t>Mục </a:t>
            </a:r>
            <a:r>
              <a:rPr lang="vi-VN" sz="2200" b="1" dirty="0">
                <a:solidFill>
                  <a:srgbClr val="FF0000"/>
                </a:solidFill>
                <a:latin typeface="Arial" pitchFamily="34" charset="0"/>
                <a:cs typeface="Arial" pitchFamily="34" charset="0"/>
              </a:rPr>
              <a:t>tiêu cụ thể</a:t>
            </a:r>
            <a:r>
              <a:rPr lang="en-US" sz="2200" b="1" dirty="0">
                <a:solidFill>
                  <a:srgbClr val="FF0000"/>
                </a:solidFill>
                <a:latin typeface="Arial" pitchFamily="34" charset="0"/>
                <a:cs typeface="Arial" pitchFamily="34" charset="0"/>
              </a:rPr>
              <a:t>   </a:t>
            </a:r>
            <a:endParaRPr lang="en-US" sz="2200" b="1" dirty="0" smtClean="0">
              <a:solidFill>
                <a:srgbClr val="FF0000"/>
              </a:solidFill>
              <a:latin typeface="Arial" pitchFamily="34" charset="0"/>
              <a:cs typeface="Arial" pitchFamily="34" charset="0"/>
            </a:endParaRPr>
          </a:p>
          <a:p>
            <a:pPr marL="0" indent="0">
              <a:buNone/>
            </a:pPr>
            <a:r>
              <a:rPr lang="vi-VN" sz="2200" i="1" dirty="0" smtClean="0">
                <a:solidFill>
                  <a:srgbClr val="FF0000"/>
                </a:solidFill>
                <a:latin typeface="Arial" pitchFamily="34" charset="0"/>
                <a:cs typeface="Arial" pitchFamily="34" charset="0"/>
              </a:rPr>
              <a:t>a</a:t>
            </a:r>
            <a:r>
              <a:rPr lang="vi-VN" sz="2200" i="1" dirty="0" smtClean="0">
                <a:solidFill>
                  <a:srgbClr val="FF0000"/>
                </a:solidFill>
                <a:latin typeface="Arial" pitchFamily="34" charset="0"/>
                <a:cs typeface="Arial" pitchFamily="34" charset="0"/>
              </a:rPr>
              <a:t>) </a:t>
            </a:r>
            <a:r>
              <a:rPr lang="en-US" sz="2200" i="1" dirty="0">
                <a:solidFill>
                  <a:srgbClr val="FF0000"/>
                </a:solidFill>
                <a:latin typeface="Arial" pitchFamily="34" charset="0"/>
                <a:cs typeface="Arial" pitchFamily="34" charset="0"/>
              </a:rPr>
              <a:t>Đ</a:t>
            </a:r>
            <a:r>
              <a:rPr lang="vi-VN" sz="2200" i="1" dirty="0" smtClean="0">
                <a:solidFill>
                  <a:srgbClr val="FF0000"/>
                </a:solidFill>
                <a:latin typeface="Arial" pitchFamily="34" charset="0"/>
                <a:cs typeface="Arial" pitchFamily="34" charset="0"/>
              </a:rPr>
              <a:t>ến 2025:</a:t>
            </a:r>
            <a:endParaRPr lang="en-US" sz="2200" i="1" dirty="0" smtClean="0">
              <a:solidFill>
                <a:srgbClr val="FF0000"/>
              </a:solidFill>
              <a:latin typeface="Arial" pitchFamily="34" charset="0"/>
              <a:cs typeface="Arial" pitchFamily="34" charset="0"/>
            </a:endParaRPr>
          </a:p>
          <a:p>
            <a:pPr marL="0" indent="0" algn="just">
              <a:buFontTx/>
              <a:buChar char="-"/>
            </a:pPr>
            <a:r>
              <a:rPr lang="en-US" sz="2200" dirty="0" smtClean="0">
                <a:solidFill>
                  <a:srgbClr val="0000FF"/>
                </a:solidFill>
                <a:latin typeface="Arial" pitchFamily="34" charset="0"/>
                <a:cs typeface="Arial" pitchFamily="34" charset="0"/>
              </a:rPr>
              <a:t> </a:t>
            </a:r>
            <a:r>
              <a:rPr lang="vi-VN" sz="2200" dirty="0" smtClean="0">
                <a:solidFill>
                  <a:srgbClr val="0000FF"/>
                </a:solidFill>
                <a:latin typeface="Arial" pitchFamily="34" charset="0"/>
                <a:cs typeface="Arial" pitchFamily="34" charset="0"/>
              </a:rPr>
              <a:t>100% </a:t>
            </a:r>
            <a:r>
              <a:rPr lang="en-US" sz="2200" dirty="0" smtClean="0">
                <a:solidFill>
                  <a:srgbClr val="0000FF"/>
                </a:solidFill>
                <a:latin typeface="Arial" pitchFamily="34" charset="0"/>
                <a:cs typeface="Arial" pitchFamily="34" charset="0"/>
              </a:rPr>
              <a:t>CB, HV</a:t>
            </a:r>
            <a:r>
              <a:rPr lang="vi-VN" sz="2200" dirty="0" smtClean="0">
                <a:solidFill>
                  <a:srgbClr val="0000FF"/>
                </a:solidFill>
                <a:latin typeface="Arial" pitchFamily="34" charset="0"/>
                <a:cs typeface="Arial" pitchFamily="34" charset="0"/>
              </a:rPr>
              <a:t> quán triệt chủ trương về </a:t>
            </a:r>
            <a:r>
              <a:rPr lang="en-US" sz="2200" dirty="0" smtClean="0">
                <a:solidFill>
                  <a:srgbClr val="0000FF"/>
                </a:solidFill>
                <a:latin typeface="Arial" pitchFamily="34" charset="0"/>
                <a:cs typeface="Arial" pitchFamily="34" charset="0"/>
              </a:rPr>
              <a:t>KH, KT, XDXHHT </a:t>
            </a:r>
          </a:p>
          <a:p>
            <a:pPr marL="0" indent="0" algn="just">
              <a:buNone/>
            </a:pPr>
            <a:r>
              <a:rPr lang="en-US" sz="2200" dirty="0" smtClean="0">
                <a:solidFill>
                  <a:srgbClr val="0000FF"/>
                </a:solidFill>
                <a:latin typeface="Arial" pitchFamily="34" charset="0"/>
                <a:cs typeface="Arial" pitchFamily="34" charset="0"/>
              </a:rPr>
              <a:t>- 80% GĐHT; 75% DHHT; 75% CĐHT, 85% CQ </a:t>
            </a:r>
            <a:r>
              <a:rPr lang="en-US" sz="2200" dirty="0" err="1" smtClean="0">
                <a:solidFill>
                  <a:srgbClr val="0000FF"/>
                </a:solidFill>
                <a:latin typeface="Arial" pitchFamily="34" charset="0"/>
                <a:cs typeface="Arial" pitchFamily="34" charset="0"/>
              </a:rPr>
              <a:t>cấp</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xã</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là</a:t>
            </a:r>
            <a:r>
              <a:rPr lang="en-US" sz="2200" dirty="0" smtClean="0">
                <a:solidFill>
                  <a:srgbClr val="0000FF"/>
                </a:solidFill>
                <a:latin typeface="Arial" pitchFamily="34" charset="0"/>
                <a:cs typeface="Arial" pitchFamily="34" charset="0"/>
              </a:rPr>
              <a:t> ĐVHT.</a:t>
            </a:r>
          </a:p>
          <a:p>
            <a:pPr marL="117475" indent="-117475" algn="just">
              <a:buFontTx/>
              <a:buChar char="-"/>
            </a:pPr>
            <a:r>
              <a:rPr lang="en-US" sz="2200" dirty="0" smtClean="0">
                <a:solidFill>
                  <a:srgbClr val="0000FF"/>
                </a:solidFill>
                <a:latin typeface="Arial" pitchFamily="34" charset="0"/>
                <a:cs typeface="Arial" pitchFamily="34" charset="0"/>
              </a:rPr>
              <a:t> </a:t>
            </a:r>
            <a:r>
              <a:rPr lang="vi-VN" sz="2200" dirty="0" smtClean="0">
                <a:solidFill>
                  <a:srgbClr val="0000FF"/>
                </a:solidFill>
                <a:latin typeface="Arial" pitchFamily="34" charset="0"/>
                <a:cs typeface="Arial" pitchFamily="34" charset="0"/>
              </a:rPr>
              <a:t>40% </a:t>
            </a:r>
            <a:r>
              <a:rPr lang="en-US" sz="2200" dirty="0" smtClean="0">
                <a:solidFill>
                  <a:srgbClr val="0000FF"/>
                </a:solidFill>
                <a:latin typeface="Arial" pitchFamily="34" charset="0"/>
                <a:cs typeface="Arial" pitchFamily="34" charset="0"/>
              </a:rPr>
              <a:t>NLĐ </a:t>
            </a:r>
            <a:r>
              <a:rPr lang="vi-VN" sz="2200" dirty="0" smtClean="0">
                <a:solidFill>
                  <a:srgbClr val="0000FF"/>
                </a:solidFill>
                <a:latin typeface="Arial" pitchFamily="34" charset="0"/>
                <a:cs typeface="Arial" pitchFamily="34" charset="0"/>
              </a:rPr>
              <a:t>trong “</a:t>
            </a:r>
            <a:r>
              <a:rPr lang="en-US" sz="2200" dirty="0" smtClean="0">
                <a:solidFill>
                  <a:srgbClr val="0000FF"/>
                </a:solidFill>
                <a:latin typeface="Arial" pitchFamily="34" charset="0"/>
                <a:cs typeface="Arial" pitchFamily="34" charset="0"/>
              </a:rPr>
              <a:t>GĐHT</a:t>
            </a:r>
            <a:r>
              <a:rPr lang="vi-VN" sz="2200" dirty="0" smtClean="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DHHT</a:t>
            </a:r>
            <a:r>
              <a:rPr lang="vi-VN" sz="2200" dirty="0" smtClean="0">
                <a:solidFill>
                  <a:srgbClr val="0000FF"/>
                </a:solidFill>
                <a:latin typeface="Arial" pitchFamily="34" charset="0"/>
                <a:cs typeface="Arial" pitchFamily="34" charset="0"/>
              </a:rPr>
              <a:t>”,“</a:t>
            </a:r>
            <a:r>
              <a:rPr lang="en-US" sz="2200" dirty="0" smtClean="0">
                <a:solidFill>
                  <a:srgbClr val="0000FF"/>
                </a:solidFill>
                <a:latin typeface="Arial" pitchFamily="34" charset="0"/>
                <a:cs typeface="Arial" pitchFamily="34" charset="0"/>
              </a:rPr>
              <a:t>CĐHT</a:t>
            </a:r>
            <a:r>
              <a:rPr lang="vi-VN" sz="2200" dirty="0" smtClean="0">
                <a:solidFill>
                  <a:srgbClr val="0000FF"/>
                </a:solidFill>
                <a:latin typeface="Arial" pitchFamily="34" charset="0"/>
                <a:cs typeface="Arial" pitchFamily="34" charset="0"/>
              </a:rPr>
              <a:t>”, 60% </a:t>
            </a:r>
            <a:r>
              <a:rPr lang="en-US" sz="2200" dirty="0" smtClean="0">
                <a:solidFill>
                  <a:srgbClr val="0000FF"/>
                </a:solidFill>
                <a:latin typeface="Arial" pitchFamily="34" charset="0"/>
                <a:cs typeface="Arial" pitchFamily="34" charset="0"/>
              </a:rPr>
              <a:t>CB, CC</a:t>
            </a:r>
            <a:r>
              <a:rPr lang="vi-VN" sz="2200" dirty="0" smtClean="0">
                <a:solidFill>
                  <a:srgbClr val="0000FF"/>
                </a:solidFill>
                <a:latin typeface="Arial" pitchFamily="34" charset="0"/>
                <a:cs typeface="Arial" pitchFamily="34" charset="0"/>
              </a:rPr>
              <a:t>, nhân viên trong “Đ</a:t>
            </a:r>
            <a:r>
              <a:rPr lang="en-US" sz="2200" dirty="0" smtClean="0">
                <a:solidFill>
                  <a:srgbClr val="0000FF"/>
                </a:solidFill>
                <a:latin typeface="Arial" pitchFamily="34" charset="0"/>
                <a:cs typeface="Arial" pitchFamily="34" charset="0"/>
              </a:rPr>
              <a:t>VHT</a:t>
            </a:r>
            <a:r>
              <a:rPr lang="vi-VN" sz="2200" dirty="0" smtClean="0">
                <a:solidFill>
                  <a:srgbClr val="0000FF"/>
                </a:solidFill>
                <a:latin typeface="Arial" pitchFamily="34" charset="0"/>
                <a:cs typeface="Arial" pitchFamily="34" charset="0"/>
              </a:rPr>
              <a:t>” đạt danh hiệu “</a:t>
            </a:r>
            <a:r>
              <a:rPr lang="en-US" sz="2200" dirty="0" smtClean="0">
                <a:solidFill>
                  <a:srgbClr val="0000FF"/>
                </a:solidFill>
                <a:latin typeface="Arial" pitchFamily="34" charset="0"/>
                <a:cs typeface="Arial" pitchFamily="34" charset="0"/>
              </a:rPr>
              <a:t>CDHT</a:t>
            </a:r>
            <a:r>
              <a:rPr lang="vi-VN" sz="2200" dirty="0" smtClean="0">
                <a:solidFill>
                  <a:srgbClr val="0000FF"/>
                </a:solidFill>
                <a:latin typeface="Arial" pitchFamily="34" charset="0"/>
                <a:cs typeface="Arial" pitchFamily="34" charset="0"/>
              </a:rPr>
              <a:t>”.</a:t>
            </a:r>
            <a:endParaRPr lang="en-US" sz="2200" dirty="0" smtClean="0">
              <a:solidFill>
                <a:srgbClr val="0000FF"/>
              </a:solidFill>
              <a:latin typeface="Arial" pitchFamily="34" charset="0"/>
              <a:cs typeface="Arial" pitchFamily="34" charset="0"/>
            </a:endParaRPr>
          </a:p>
          <a:p>
            <a:pPr marL="117475" indent="-117475" algn="just">
              <a:buFontTx/>
              <a:buChar char="-"/>
            </a:pPr>
            <a:r>
              <a:rPr lang="vi-VN" sz="2200" dirty="0" smtClean="0">
                <a:solidFill>
                  <a:srgbClr val="0000FF"/>
                </a:solidFill>
                <a:latin typeface="Arial" pitchFamily="34" charset="0"/>
                <a:cs typeface="Arial" pitchFamily="34" charset="0"/>
              </a:rPr>
              <a:t>100% C</a:t>
            </a:r>
            <a:r>
              <a:rPr lang="en-US" sz="2200" dirty="0" smtClean="0">
                <a:solidFill>
                  <a:srgbClr val="0000FF"/>
                </a:solidFill>
                <a:latin typeface="Arial" pitchFamily="34" charset="0"/>
                <a:cs typeface="Arial" pitchFamily="34" charset="0"/>
              </a:rPr>
              <a:t>T</a:t>
            </a:r>
            <a:r>
              <a:rPr lang="vi-VN" sz="2200" dirty="0" smtClean="0">
                <a:solidFill>
                  <a:srgbClr val="0000FF"/>
                </a:solidFill>
                <a:latin typeface="Arial" pitchFamily="34" charset="0"/>
                <a:cs typeface="Arial" pitchFamily="34" charset="0"/>
              </a:rPr>
              <a:t> hoặc </a:t>
            </a:r>
            <a:r>
              <a:rPr lang="en-US" sz="2200" dirty="0" smtClean="0">
                <a:solidFill>
                  <a:srgbClr val="0000FF"/>
                </a:solidFill>
                <a:latin typeface="Arial" pitchFamily="34" charset="0"/>
                <a:cs typeface="Arial" pitchFamily="34" charset="0"/>
              </a:rPr>
              <a:t>PCT HKH </a:t>
            </a:r>
            <a:r>
              <a:rPr lang="vi-VN" sz="2200" dirty="0" smtClean="0">
                <a:solidFill>
                  <a:srgbClr val="0000FF"/>
                </a:solidFill>
                <a:latin typeface="Arial" pitchFamily="34" charset="0"/>
                <a:cs typeface="Arial" pitchFamily="34" charset="0"/>
              </a:rPr>
              <a:t>xã</a:t>
            </a:r>
            <a:r>
              <a:rPr lang="en-US" sz="2200" dirty="0" smtClean="0">
                <a:solidFill>
                  <a:srgbClr val="0000FF"/>
                </a:solidFill>
                <a:latin typeface="Arial" pitchFamily="34" charset="0"/>
                <a:cs typeface="Arial" pitchFamily="34" charset="0"/>
              </a:rPr>
              <a:t> </a:t>
            </a:r>
            <a:r>
              <a:rPr lang="vi-VN" sz="2200" dirty="0" smtClean="0">
                <a:solidFill>
                  <a:srgbClr val="0000FF"/>
                </a:solidFill>
                <a:latin typeface="Arial" pitchFamily="34" charset="0"/>
                <a:cs typeface="Arial" pitchFamily="34" charset="0"/>
              </a:rPr>
              <a:t>tham gia quản lý </a:t>
            </a:r>
            <a:r>
              <a:rPr lang="en-US" sz="2200" dirty="0" smtClean="0">
                <a:solidFill>
                  <a:srgbClr val="0000FF"/>
                </a:solidFill>
                <a:latin typeface="Arial" pitchFamily="34" charset="0"/>
                <a:cs typeface="Arial" pitchFamily="34" charset="0"/>
              </a:rPr>
              <a:t>TTVHTTHTCĐ</a:t>
            </a:r>
            <a:r>
              <a:rPr lang="vi-VN" sz="2200" dirty="0" smtClean="0">
                <a:solidFill>
                  <a:srgbClr val="0000FF"/>
                </a:solidFill>
                <a:latin typeface="Arial" pitchFamily="34" charset="0"/>
                <a:cs typeface="Arial" pitchFamily="34" charset="0"/>
              </a:rPr>
              <a:t>. 40% </a:t>
            </a:r>
            <a:r>
              <a:rPr lang="en-US" sz="2200" dirty="0" smtClean="0">
                <a:solidFill>
                  <a:srgbClr val="0000FF"/>
                </a:solidFill>
                <a:latin typeface="Arial" pitchFamily="34" charset="0"/>
                <a:cs typeface="Arial" pitchFamily="34" charset="0"/>
              </a:rPr>
              <a:t>CB</a:t>
            </a:r>
            <a:r>
              <a:rPr lang="en-US" sz="2200" dirty="0">
                <a:solidFill>
                  <a:srgbClr val="0000FF"/>
                </a:solidFill>
                <a:latin typeface="Arial" pitchFamily="34" charset="0"/>
                <a:cs typeface="Arial" pitchFamily="34" charset="0"/>
              </a:rPr>
              <a:t> </a:t>
            </a:r>
            <a:r>
              <a:rPr lang="vi-VN" sz="2200" dirty="0" smtClean="0">
                <a:solidFill>
                  <a:srgbClr val="0000FF"/>
                </a:solidFill>
                <a:latin typeface="Arial" pitchFamily="34" charset="0"/>
                <a:cs typeface="Arial" pitchFamily="34" charset="0"/>
              </a:rPr>
              <a:t>khuyến học cấp xã tham gia tổ chức hoạt động của </a:t>
            </a:r>
            <a:r>
              <a:rPr lang="en-US" sz="2200" dirty="0" smtClean="0">
                <a:solidFill>
                  <a:srgbClr val="0000FF"/>
                </a:solidFill>
                <a:latin typeface="Arial" pitchFamily="34" charset="0"/>
                <a:cs typeface="Arial" pitchFamily="34" charset="0"/>
              </a:rPr>
              <a:t>TT VHTTHTCĐ,</a:t>
            </a:r>
            <a:r>
              <a:rPr lang="vi-VN" sz="2200" dirty="0" smtClean="0">
                <a:solidFill>
                  <a:srgbClr val="0000FF"/>
                </a:solidFill>
                <a:latin typeface="Arial" pitchFamily="34" charset="0"/>
                <a:cs typeface="Arial" pitchFamily="34" charset="0"/>
              </a:rPr>
              <a:t> được bồi dưỡng </a:t>
            </a:r>
            <a:r>
              <a:rPr lang="en-US" sz="2200" dirty="0" smtClean="0">
                <a:solidFill>
                  <a:srgbClr val="0000FF"/>
                </a:solidFill>
                <a:latin typeface="Arial" pitchFamily="34" charset="0"/>
                <a:cs typeface="Arial" pitchFamily="34" charset="0"/>
              </a:rPr>
              <a:t>CNTT.</a:t>
            </a:r>
          </a:p>
          <a:p>
            <a:pPr marL="0" indent="0">
              <a:buNone/>
            </a:pPr>
            <a:r>
              <a:rPr lang="vi-VN" sz="2200" i="1" dirty="0" smtClean="0">
                <a:solidFill>
                  <a:srgbClr val="FF0000"/>
                </a:solidFill>
                <a:latin typeface="Arial" pitchFamily="34" charset="0"/>
                <a:cs typeface="Arial" pitchFamily="34" charset="0"/>
              </a:rPr>
              <a:t>b) </a:t>
            </a:r>
            <a:r>
              <a:rPr lang="en-US" sz="2200" i="1" dirty="0">
                <a:solidFill>
                  <a:srgbClr val="FF0000"/>
                </a:solidFill>
                <a:latin typeface="Arial" pitchFamily="34" charset="0"/>
                <a:cs typeface="Arial" pitchFamily="34" charset="0"/>
              </a:rPr>
              <a:t>Đ</a:t>
            </a:r>
            <a:r>
              <a:rPr lang="vi-VN" sz="2200" i="1" dirty="0" smtClean="0">
                <a:solidFill>
                  <a:srgbClr val="FF0000"/>
                </a:solidFill>
                <a:latin typeface="Arial" pitchFamily="34" charset="0"/>
                <a:cs typeface="Arial" pitchFamily="34" charset="0"/>
              </a:rPr>
              <a:t>ến 2030:</a:t>
            </a:r>
            <a:endParaRPr lang="en-US" sz="2200" i="1" dirty="0" smtClean="0">
              <a:solidFill>
                <a:srgbClr val="FF0000"/>
              </a:solidFill>
              <a:latin typeface="Arial" pitchFamily="34" charset="0"/>
              <a:cs typeface="Arial" pitchFamily="34" charset="0"/>
            </a:endParaRPr>
          </a:p>
          <a:p>
            <a:pPr algn="just">
              <a:buFontTx/>
              <a:buChar char="-"/>
              <a:tabLst>
                <a:tab pos="514350" algn="l"/>
              </a:tabLst>
            </a:pPr>
            <a:r>
              <a:rPr lang="vi-VN" sz="2200" dirty="0" smtClean="0">
                <a:solidFill>
                  <a:srgbClr val="0000FF"/>
                </a:solidFill>
                <a:latin typeface="Arial" pitchFamily="34" charset="0"/>
                <a:cs typeface="Arial" pitchFamily="34" charset="0"/>
              </a:rPr>
              <a:t>100% </a:t>
            </a:r>
            <a:r>
              <a:rPr lang="en-US" sz="2200" dirty="0" smtClean="0">
                <a:solidFill>
                  <a:srgbClr val="0000FF"/>
                </a:solidFill>
                <a:latin typeface="Arial" pitchFamily="34" charset="0"/>
                <a:cs typeface="Arial" pitchFamily="34" charset="0"/>
              </a:rPr>
              <a:t>CB, HV HKH</a:t>
            </a:r>
            <a:r>
              <a:rPr lang="vi-VN" sz="2200" dirty="0" smtClean="0">
                <a:solidFill>
                  <a:srgbClr val="0000FF"/>
                </a:solidFill>
                <a:latin typeface="Arial" pitchFamily="34" charset="0"/>
                <a:cs typeface="Arial" pitchFamily="34" charset="0"/>
              </a:rPr>
              <a:t> quán triệt chủ trương</a:t>
            </a:r>
            <a:r>
              <a:rPr lang="en-US" sz="2200" dirty="0" smtClean="0">
                <a:solidFill>
                  <a:srgbClr val="0000FF"/>
                </a:solidFill>
                <a:latin typeface="Arial" pitchFamily="34" charset="0"/>
                <a:cs typeface="Arial" pitchFamily="34" charset="0"/>
              </a:rPr>
              <a:t> </a:t>
            </a:r>
            <a:r>
              <a:rPr lang="vi-VN" sz="2200" dirty="0" smtClean="0">
                <a:solidFill>
                  <a:srgbClr val="0000FF"/>
                </a:solidFill>
                <a:latin typeface="Arial" pitchFamily="34" charset="0"/>
                <a:cs typeface="Arial" pitchFamily="34" charset="0"/>
              </a:rPr>
              <a:t>về </a:t>
            </a:r>
            <a:r>
              <a:rPr lang="en-US" sz="2200" dirty="0" smtClean="0">
                <a:solidFill>
                  <a:srgbClr val="0000FF"/>
                </a:solidFill>
                <a:latin typeface="Arial" pitchFamily="34" charset="0"/>
                <a:cs typeface="Arial" pitchFamily="34" charset="0"/>
              </a:rPr>
              <a:t>KH, KT, XDXHHT</a:t>
            </a:r>
          </a:p>
          <a:p>
            <a:pPr marL="0" indent="0" algn="just">
              <a:buNone/>
              <a:tabLst>
                <a:tab pos="514350" algn="l"/>
              </a:tabLst>
            </a:pPr>
            <a:r>
              <a:rPr lang="en-US" sz="2200" dirty="0" smtClean="0">
                <a:solidFill>
                  <a:srgbClr val="0000FF"/>
                </a:solidFill>
                <a:latin typeface="Arial" pitchFamily="34" charset="0"/>
                <a:cs typeface="Arial" pitchFamily="34" charset="0"/>
              </a:rPr>
              <a:t>- </a:t>
            </a:r>
            <a:r>
              <a:rPr lang="en-US" sz="2200" dirty="0" smtClean="0">
                <a:solidFill>
                  <a:srgbClr val="FF0000"/>
                </a:solidFill>
                <a:latin typeface="Arial" pitchFamily="34" charset="0"/>
                <a:cs typeface="Arial" pitchFamily="34" charset="0"/>
              </a:rPr>
              <a:t>90%</a:t>
            </a:r>
            <a:r>
              <a:rPr lang="en-US" sz="2200" dirty="0" smtClean="0">
                <a:solidFill>
                  <a:srgbClr val="0000FF"/>
                </a:solidFill>
                <a:latin typeface="Arial" pitchFamily="34" charset="0"/>
                <a:cs typeface="Arial" pitchFamily="34" charset="0"/>
              </a:rPr>
              <a:t> GĐHT, 85% DHHT, 85% CĐHT, 90% ĐVHT</a:t>
            </a:r>
          </a:p>
          <a:p>
            <a:pPr marL="0" indent="0" algn="just">
              <a:buFontTx/>
              <a:buChar char="-"/>
              <a:tabLst>
                <a:tab pos="514350" algn="l"/>
              </a:tabLst>
            </a:pPr>
            <a:r>
              <a:rPr lang="en-US" sz="2200" dirty="0" smtClean="0">
                <a:solidFill>
                  <a:srgbClr val="0000FF"/>
                </a:solidFill>
                <a:latin typeface="Arial" pitchFamily="34" charset="0"/>
                <a:cs typeface="Arial" pitchFamily="34" charset="0"/>
              </a:rPr>
              <a:t> </a:t>
            </a:r>
            <a:r>
              <a:rPr lang="vi-VN" sz="2200" dirty="0" smtClean="0">
                <a:solidFill>
                  <a:srgbClr val="FF0000"/>
                </a:solidFill>
                <a:latin typeface="Arial" pitchFamily="34" charset="0"/>
                <a:cs typeface="Arial" pitchFamily="34" charset="0"/>
              </a:rPr>
              <a:t>60% </a:t>
            </a:r>
            <a:r>
              <a:rPr lang="en-US" sz="2200" dirty="0" smtClean="0">
                <a:solidFill>
                  <a:srgbClr val="FF0000"/>
                </a:solidFill>
                <a:latin typeface="Arial" pitchFamily="34" charset="0"/>
                <a:cs typeface="Arial" pitchFamily="34" charset="0"/>
              </a:rPr>
              <a:t>NLĐ </a:t>
            </a:r>
            <a:r>
              <a:rPr lang="vi-VN" sz="2200" dirty="0" smtClean="0">
                <a:solidFill>
                  <a:srgbClr val="0000FF"/>
                </a:solidFill>
                <a:latin typeface="Arial" pitchFamily="34" charset="0"/>
                <a:cs typeface="Arial" pitchFamily="34" charset="0"/>
              </a:rPr>
              <a:t>trong “</a:t>
            </a:r>
            <a:r>
              <a:rPr lang="en-US" sz="2200" dirty="0" smtClean="0">
                <a:solidFill>
                  <a:srgbClr val="0000FF"/>
                </a:solidFill>
                <a:latin typeface="Arial" pitchFamily="34" charset="0"/>
                <a:cs typeface="Arial" pitchFamily="34" charset="0"/>
              </a:rPr>
              <a:t>GĐHT</a:t>
            </a:r>
            <a:r>
              <a:rPr lang="vi-VN" sz="2200" dirty="0" smtClean="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DHHT</a:t>
            </a:r>
            <a:r>
              <a:rPr lang="vi-VN" sz="2200" dirty="0" smtClean="0">
                <a:solidFill>
                  <a:srgbClr val="0000FF"/>
                </a:solidFill>
                <a:latin typeface="Arial" pitchFamily="34" charset="0"/>
                <a:cs typeface="Arial" pitchFamily="34" charset="0"/>
              </a:rPr>
              <a:t>”,“</a:t>
            </a:r>
            <a:r>
              <a:rPr lang="en-US" sz="2200" dirty="0" smtClean="0">
                <a:solidFill>
                  <a:srgbClr val="0000FF"/>
                </a:solidFill>
                <a:latin typeface="Arial" pitchFamily="34" charset="0"/>
                <a:cs typeface="Arial" pitchFamily="34" charset="0"/>
              </a:rPr>
              <a:t>CĐHT</a:t>
            </a:r>
            <a:r>
              <a:rPr lang="vi-VN" sz="2200" dirty="0" smtClean="0">
                <a:solidFill>
                  <a:srgbClr val="0000FF"/>
                </a:solidFill>
                <a:latin typeface="Arial" pitchFamily="34" charset="0"/>
                <a:cs typeface="Arial" pitchFamily="34" charset="0"/>
              </a:rPr>
              <a:t>”, 80% </a:t>
            </a:r>
            <a:r>
              <a:rPr lang="en-US" sz="2200" dirty="0" smtClean="0">
                <a:solidFill>
                  <a:srgbClr val="0000FF"/>
                </a:solidFill>
                <a:latin typeface="Arial" pitchFamily="34" charset="0"/>
                <a:cs typeface="Arial" pitchFamily="34" charset="0"/>
              </a:rPr>
              <a:t>CB, CC</a:t>
            </a:r>
            <a:r>
              <a:rPr lang="vi-VN" sz="2200" dirty="0" smtClean="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VC</a:t>
            </a:r>
            <a:r>
              <a:rPr lang="vi-VN" sz="2200" dirty="0" smtClean="0">
                <a:solidFill>
                  <a:srgbClr val="0000FF"/>
                </a:solidFill>
                <a:latin typeface="Arial" pitchFamily="34" charset="0"/>
                <a:cs typeface="Arial" pitchFamily="34" charset="0"/>
              </a:rPr>
              <a:t> trong “Đ</a:t>
            </a:r>
            <a:r>
              <a:rPr lang="en-US" sz="2200" dirty="0" smtClean="0">
                <a:solidFill>
                  <a:srgbClr val="0000FF"/>
                </a:solidFill>
                <a:latin typeface="Arial" pitchFamily="34" charset="0"/>
                <a:cs typeface="Arial" pitchFamily="34" charset="0"/>
              </a:rPr>
              <a:t>VHT</a:t>
            </a:r>
            <a:r>
              <a:rPr lang="vi-VN" sz="2200" dirty="0" smtClean="0">
                <a:solidFill>
                  <a:srgbClr val="0000FF"/>
                </a:solidFill>
                <a:latin typeface="Arial" pitchFamily="34" charset="0"/>
                <a:cs typeface="Arial" pitchFamily="34" charset="0"/>
              </a:rPr>
              <a:t>” đạt “</a:t>
            </a:r>
            <a:r>
              <a:rPr lang="en-US" sz="2200" dirty="0" smtClean="0">
                <a:solidFill>
                  <a:srgbClr val="0000FF"/>
                </a:solidFill>
                <a:latin typeface="Arial" pitchFamily="34" charset="0"/>
                <a:cs typeface="Arial" pitchFamily="34" charset="0"/>
              </a:rPr>
              <a:t>CDHT</a:t>
            </a:r>
            <a:r>
              <a:rPr lang="vi-VN" sz="2200" dirty="0" smtClean="0">
                <a:solidFill>
                  <a:srgbClr val="0000FF"/>
                </a:solidFill>
                <a:latin typeface="Arial" pitchFamily="34" charset="0"/>
                <a:cs typeface="Arial" pitchFamily="34" charset="0"/>
              </a:rPr>
              <a:t>”.</a:t>
            </a:r>
            <a:endParaRPr lang="en-US" sz="2200" dirty="0" smtClean="0">
              <a:solidFill>
                <a:srgbClr val="0000FF"/>
              </a:solidFill>
              <a:latin typeface="Arial" pitchFamily="34" charset="0"/>
              <a:cs typeface="Arial" pitchFamily="34" charset="0"/>
            </a:endParaRPr>
          </a:p>
          <a:p>
            <a:pPr marL="0" indent="0" algn="just">
              <a:buFontTx/>
              <a:buChar char="-"/>
              <a:tabLst>
                <a:tab pos="514350" algn="l"/>
              </a:tabLst>
            </a:pPr>
            <a:r>
              <a:rPr lang="en-US" sz="2200" dirty="0" smtClean="0">
                <a:solidFill>
                  <a:srgbClr val="0000FF"/>
                </a:solidFill>
                <a:latin typeface="Arial" pitchFamily="34" charset="0"/>
                <a:cs typeface="Arial" pitchFamily="34" charset="0"/>
              </a:rPr>
              <a:t> </a:t>
            </a:r>
            <a:r>
              <a:rPr lang="vi-VN" sz="2200" dirty="0" smtClean="0">
                <a:solidFill>
                  <a:srgbClr val="FF0000"/>
                </a:solidFill>
                <a:latin typeface="Arial" pitchFamily="34" charset="0"/>
                <a:cs typeface="Arial" pitchFamily="34" charset="0"/>
              </a:rPr>
              <a:t>70% </a:t>
            </a:r>
            <a:r>
              <a:rPr lang="en-US" sz="2200" dirty="0" smtClean="0">
                <a:solidFill>
                  <a:srgbClr val="FF0000"/>
                </a:solidFill>
                <a:latin typeface="Arial" pitchFamily="34" charset="0"/>
                <a:cs typeface="Arial" pitchFamily="34" charset="0"/>
              </a:rPr>
              <a:t>CB </a:t>
            </a:r>
            <a:r>
              <a:rPr lang="en-US" sz="2200" dirty="0" smtClean="0">
                <a:solidFill>
                  <a:srgbClr val="0000FF"/>
                </a:solidFill>
                <a:latin typeface="Arial" pitchFamily="34" charset="0"/>
                <a:cs typeface="Arial" pitchFamily="34" charset="0"/>
              </a:rPr>
              <a:t>KH </a:t>
            </a:r>
            <a:r>
              <a:rPr lang="vi-VN" sz="2200" dirty="0" smtClean="0">
                <a:solidFill>
                  <a:srgbClr val="0000FF"/>
                </a:solidFill>
                <a:latin typeface="Arial" pitchFamily="34" charset="0"/>
                <a:cs typeface="Arial" pitchFamily="34" charset="0"/>
              </a:rPr>
              <a:t>xã tham gia tổ chức hoạt động của </a:t>
            </a:r>
            <a:r>
              <a:rPr lang="en-US" sz="2200" dirty="0" smtClean="0">
                <a:solidFill>
                  <a:srgbClr val="0000FF"/>
                </a:solidFill>
                <a:latin typeface="Arial" pitchFamily="34" charset="0"/>
                <a:cs typeface="Arial" pitchFamily="34" charset="0"/>
              </a:rPr>
              <a:t>TTVHTTHTCĐ,</a:t>
            </a:r>
            <a:r>
              <a:rPr lang="vi-VN" sz="2200" dirty="0" smtClean="0">
                <a:solidFill>
                  <a:srgbClr val="0000FF"/>
                </a:solidFill>
                <a:latin typeface="Arial" pitchFamily="34" charset="0"/>
                <a:cs typeface="Arial" pitchFamily="34" charset="0"/>
              </a:rPr>
              <a:t> được tập huấn </a:t>
            </a:r>
            <a:r>
              <a:rPr lang="en-US" sz="2200" dirty="0" smtClean="0">
                <a:solidFill>
                  <a:srgbClr val="0000FF"/>
                </a:solidFill>
                <a:latin typeface="Arial" pitchFamily="34" charset="0"/>
                <a:cs typeface="Arial" pitchFamily="34" charset="0"/>
              </a:rPr>
              <a:t>CNTT </a:t>
            </a:r>
            <a:endParaRPr lang="en-US" sz="2200" dirty="0" smtClean="0"/>
          </a:p>
        </p:txBody>
      </p:sp>
    </p:spTree>
    <p:extLst>
      <p:ext uri="{BB962C8B-B14F-4D97-AF65-F5344CB8AC3E}">
        <p14:creationId xmlns:p14="http://schemas.microsoft.com/office/powerpoint/2010/main" val="234697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640951"/>
              </p:ext>
            </p:extLst>
          </p:nvPr>
        </p:nvGraphicFramePr>
        <p:xfrm>
          <a:off x="152400" y="533400"/>
          <a:ext cx="8780420" cy="6246072"/>
        </p:xfrm>
        <a:graphic>
          <a:graphicData uri="http://schemas.openxmlformats.org/drawingml/2006/table">
            <a:tbl>
              <a:tblPr firstRow="1" firstCol="1" bandRow="1">
                <a:tableStyleId>{5C22544A-7EE6-4342-B048-85BDC9FD1C3A}</a:tableStyleId>
              </a:tblPr>
              <a:tblGrid>
                <a:gridCol w="914400"/>
                <a:gridCol w="7239000"/>
                <a:gridCol w="627020"/>
              </a:tblGrid>
              <a:tr h="347029">
                <a:tc>
                  <a:txBody>
                    <a:bodyPr/>
                    <a:lstStyle/>
                    <a:p>
                      <a:pPr algn="ctr">
                        <a:spcAft>
                          <a:spcPts val="0"/>
                        </a:spcAft>
                      </a:pPr>
                      <a:r>
                        <a:rPr lang="en-US" sz="1600" dirty="0" err="1">
                          <a:solidFill>
                            <a:srgbClr val="FF0000"/>
                          </a:solidFill>
                          <a:effectLst/>
                          <a:latin typeface="Arial" pitchFamily="34" charset="0"/>
                          <a:cs typeface="Arial" pitchFamily="34" charset="0"/>
                        </a:rPr>
                        <a:t>Tiêu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chí</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FFFF00"/>
                    </a:solidFill>
                  </a:tcPr>
                </a:tc>
                <a:tc>
                  <a:txBody>
                    <a:bodyPr/>
                    <a:lstStyle/>
                    <a:p>
                      <a:pPr algn="ctr">
                        <a:spcAft>
                          <a:spcPts val="0"/>
                        </a:spcAft>
                        <a:tabLst>
                          <a:tab pos="2681288" algn="l"/>
                        </a:tabLst>
                      </a:pPr>
                      <a:r>
                        <a:rPr lang="en-US" sz="2000" b="1" dirty="0" err="1">
                          <a:solidFill>
                            <a:srgbClr val="0000FF"/>
                          </a:solidFill>
                          <a:effectLst/>
                          <a:latin typeface="Arial" pitchFamily="34" charset="0"/>
                          <a:cs typeface="Arial" pitchFamily="34" charset="0"/>
                        </a:rPr>
                        <a:t>Chỉ</a:t>
                      </a:r>
                      <a:r>
                        <a:rPr lang="en-US" sz="2000" b="1" dirty="0">
                          <a:solidFill>
                            <a:srgbClr val="0000FF"/>
                          </a:solidFill>
                          <a:effectLst/>
                          <a:latin typeface="Arial" pitchFamily="34" charset="0"/>
                          <a:cs typeface="Arial" pitchFamily="34" charset="0"/>
                        </a:rPr>
                        <a:t> </a:t>
                      </a:r>
                      <a:r>
                        <a:rPr lang="en-US" sz="2000" b="1" dirty="0" err="1">
                          <a:solidFill>
                            <a:srgbClr val="0000FF"/>
                          </a:solidFill>
                          <a:effectLst/>
                          <a:latin typeface="Arial" pitchFamily="34" charset="0"/>
                          <a:cs typeface="Arial" pitchFamily="34" charset="0"/>
                        </a:rPr>
                        <a:t>số</a:t>
                      </a:r>
                      <a:r>
                        <a:rPr lang="en-US" sz="2000" b="1" dirty="0">
                          <a:solidFill>
                            <a:srgbClr val="0000FF"/>
                          </a:solidFill>
                          <a:effectLst/>
                          <a:latin typeface="Arial" pitchFamily="34" charset="0"/>
                          <a:cs typeface="Arial" pitchFamily="34" charset="0"/>
                        </a:rPr>
                        <a:t> </a:t>
                      </a:r>
                      <a:r>
                        <a:rPr lang="en-US" sz="2000" b="1" dirty="0" err="1">
                          <a:solidFill>
                            <a:srgbClr val="0000FF"/>
                          </a:solidFill>
                          <a:effectLst/>
                          <a:latin typeface="Arial" pitchFamily="34" charset="0"/>
                          <a:cs typeface="Arial" pitchFamily="34" charset="0"/>
                        </a:rPr>
                        <a:t>đánh</a:t>
                      </a:r>
                      <a:r>
                        <a:rPr lang="en-US" sz="2000" b="1" dirty="0">
                          <a:solidFill>
                            <a:srgbClr val="0000FF"/>
                          </a:solidFill>
                          <a:effectLst/>
                          <a:latin typeface="Arial" pitchFamily="34" charset="0"/>
                          <a:cs typeface="Arial" pitchFamily="34" charset="0"/>
                        </a:rPr>
                        <a:t> </a:t>
                      </a:r>
                      <a:r>
                        <a:rPr lang="en-US" sz="2000" b="1" dirty="0" err="1">
                          <a:solidFill>
                            <a:srgbClr val="0000FF"/>
                          </a:solidFill>
                          <a:effectLst/>
                          <a:latin typeface="Arial" pitchFamily="34" charset="0"/>
                          <a:cs typeface="Arial" pitchFamily="34" charset="0"/>
                        </a:rPr>
                        <a:t>giá</a:t>
                      </a:r>
                      <a:r>
                        <a:rPr lang="en-US" sz="2000" b="1" dirty="0">
                          <a:solidFill>
                            <a:srgbClr val="0000FF"/>
                          </a:solidFill>
                          <a:effectLst/>
                          <a:latin typeface="Arial" pitchFamily="34" charset="0"/>
                          <a:cs typeface="Arial" pitchFamily="34" charset="0"/>
                        </a:rPr>
                        <a:t> </a:t>
                      </a:r>
                    </a:p>
                  </a:txBody>
                  <a:tcPr marL="17960" marR="17960" marT="0" marB="0">
                    <a:solidFill>
                      <a:srgbClr val="FFFF00"/>
                    </a:solidFill>
                  </a:tcPr>
                </a:tc>
                <a:tc>
                  <a:txBody>
                    <a:bodyPr/>
                    <a:lstStyle/>
                    <a:p>
                      <a:pPr algn="ctr">
                        <a:spcAft>
                          <a:spcPts val="0"/>
                        </a:spcAft>
                      </a:pPr>
                      <a:r>
                        <a:rPr lang="en-US" sz="1600" dirty="0" err="1" smtClean="0">
                          <a:solidFill>
                            <a:srgbClr val="FF0000"/>
                          </a:solidFill>
                          <a:effectLst/>
                          <a:latin typeface="Arial" pitchFamily="34" charset="0"/>
                          <a:ea typeface="Times New Roman"/>
                          <a:cs typeface="Arial" pitchFamily="34" charset="0"/>
                        </a:rPr>
                        <a:t>Điểm</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FFFF00"/>
                    </a:solidFill>
                  </a:tcPr>
                </a:tc>
              </a:tr>
              <a:tr h="240592">
                <a:tc rowSpan="5">
                  <a:txBody>
                    <a:bodyPr/>
                    <a:lstStyle/>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I. </a:t>
                      </a:r>
                      <a:r>
                        <a:rPr lang="en-US" sz="1600" dirty="0" err="1" smtClean="0">
                          <a:solidFill>
                            <a:srgbClr val="FF0000"/>
                          </a:solidFill>
                          <a:effectLst/>
                          <a:latin typeface="Arial" pitchFamily="34" charset="0"/>
                          <a:cs typeface="Arial" pitchFamily="34" charset="0"/>
                        </a:rPr>
                        <a:t>Kết</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quả</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tập</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a:t>
                      </a:r>
                      <a:r>
                        <a:rPr lang="en-US" sz="1600">
                          <a:solidFill>
                            <a:srgbClr val="FF0000"/>
                          </a:solidFill>
                          <a:effectLst/>
                          <a:latin typeface="Arial" pitchFamily="34" charset="0"/>
                          <a:cs typeface="Arial" pitchFamily="34" charset="0"/>
                        </a:rPr>
                        <a:t>60 </a:t>
                      </a:r>
                      <a:r>
                        <a:rPr lang="en-US" sz="1600" smtClean="0">
                          <a:solidFill>
                            <a:srgbClr val="FF0000"/>
                          </a:solidFill>
                          <a:effectLst/>
                          <a:latin typeface="Arial" pitchFamily="34" charset="0"/>
                          <a:cs typeface="Arial" pitchFamily="34" charset="0"/>
                        </a:rPr>
                        <a:t>đ)</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FFFF00"/>
                    </a:solidFill>
                  </a:tcPr>
                </a:tc>
                <a:tc>
                  <a:txBody>
                    <a:bodyPr/>
                    <a:lstStyle/>
                    <a:p>
                      <a:r>
                        <a:rPr lang="en-US" sz="1600" dirty="0" smtClean="0">
                          <a:solidFill>
                            <a:schemeClr val="tx1"/>
                          </a:solidFill>
                          <a:effectLst/>
                          <a:latin typeface="Arial" pitchFamily="34" charset="0"/>
                          <a:cs typeface="Arial" pitchFamily="34" charset="0"/>
                        </a:rPr>
                        <a:t>1.TE </a:t>
                      </a:r>
                      <a:r>
                        <a:rPr lang="en-US" sz="1600" dirty="0" err="1">
                          <a:solidFill>
                            <a:schemeClr val="tx1"/>
                          </a:solidFill>
                          <a:effectLst/>
                          <a:latin typeface="Arial" pitchFamily="34" charset="0"/>
                          <a:cs typeface="Arial" pitchFamily="34" charset="0"/>
                        </a:rPr>
                        <a:t>trong</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độ</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tuổi</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đi</a:t>
                      </a:r>
                      <a:r>
                        <a:rPr lang="en-US" sz="1600" dirty="0">
                          <a:solidFill>
                            <a:schemeClr val="tx1"/>
                          </a:solidFill>
                          <a:effectLst/>
                          <a:latin typeface="Arial" pitchFamily="34" charset="0"/>
                          <a:cs typeface="Arial" pitchFamily="34" charset="0"/>
                        </a:rPr>
                        <a:t> </a:t>
                      </a:r>
                      <a:r>
                        <a:rPr lang="en-US" sz="1600" dirty="0" err="1" smtClean="0">
                          <a:solidFill>
                            <a:schemeClr val="tx1"/>
                          </a:solidFill>
                          <a:effectLst/>
                          <a:latin typeface="Arial" pitchFamily="34" charset="0"/>
                          <a:cs typeface="Arial" pitchFamily="34" charset="0"/>
                        </a:rPr>
                        <a:t>học</a:t>
                      </a:r>
                      <a:r>
                        <a:rPr lang="en-US" sz="1600" dirty="0" smtClean="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được</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đến</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trường</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hoàn</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thành</a:t>
                      </a:r>
                      <a:r>
                        <a:rPr lang="en-US" sz="1600" dirty="0">
                          <a:solidFill>
                            <a:schemeClr val="tx1"/>
                          </a:solidFill>
                          <a:effectLst/>
                          <a:latin typeface="Arial" pitchFamily="34" charset="0"/>
                          <a:cs typeface="Arial" pitchFamily="34" charset="0"/>
                        </a:rPr>
                        <a:t> </a:t>
                      </a:r>
                      <a:r>
                        <a:rPr lang="en-US" sz="1600" dirty="0" smtClean="0">
                          <a:solidFill>
                            <a:schemeClr val="tx1"/>
                          </a:solidFill>
                          <a:effectLst/>
                          <a:latin typeface="Arial" pitchFamily="34" charset="0"/>
                          <a:cs typeface="Arial" pitchFamily="34" charset="0"/>
                        </a:rPr>
                        <a:t>PCGD</a:t>
                      </a:r>
                      <a:r>
                        <a:rPr lang="en-US" sz="1600" baseline="0" dirty="0" smtClean="0">
                          <a:solidFill>
                            <a:schemeClr val="tx1"/>
                          </a:solidFill>
                          <a:effectLst/>
                          <a:latin typeface="Arial" pitchFamily="34" charset="0"/>
                          <a:cs typeface="Arial" pitchFamily="34" charset="0"/>
                        </a:rPr>
                        <a:t> </a:t>
                      </a:r>
                      <a:r>
                        <a:rPr lang="en-US" sz="1600" dirty="0" err="1" smtClean="0">
                          <a:solidFill>
                            <a:schemeClr val="tx1"/>
                          </a:solidFill>
                          <a:effectLst/>
                          <a:latin typeface="Arial" pitchFamily="34" charset="0"/>
                          <a:cs typeface="Arial" pitchFamily="34" charset="0"/>
                        </a:rPr>
                        <a:t>theo</a:t>
                      </a:r>
                      <a:r>
                        <a:rPr lang="en-US" sz="1600" dirty="0" smtClean="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quy</a:t>
                      </a:r>
                      <a:r>
                        <a:rPr lang="en-US" sz="1600" dirty="0">
                          <a:solidFill>
                            <a:schemeClr val="tx1"/>
                          </a:solidFill>
                          <a:effectLst/>
                          <a:latin typeface="Arial" pitchFamily="34" charset="0"/>
                          <a:cs typeface="Arial" pitchFamily="34" charset="0"/>
                        </a:rPr>
                        <a:t> </a:t>
                      </a:r>
                      <a:r>
                        <a:rPr lang="en-US" sz="1600" dirty="0" err="1">
                          <a:solidFill>
                            <a:schemeClr val="tx1"/>
                          </a:solidFill>
                          <a:effectLst/>
                          <a:latin typeface="Arial" pitchFamily="34" charset="0"/>
                          <a:cs typeface="Arial" pitchFamily="34" charset="0"/>
                        </a:rPr>
                        <a:t>định</a:t>
                      </a:r>
                      <a:r>
                        <a:rPr lang="en-US" sz="1600" dirty="0">
                          <a:solidFill>
                            <a:schemeClr val="tx1"/>
                          </a:solidFill>
                          <a:effectLst/>
                          <a:latin typeface="Arial" pitchFamily="34" charset="0"/>
                          <a:cs typeface="Arial" pitchFamily="34" charset="0"/>
                        </a:rPr>
                        <a:t>. </a:t>
                      </a:r>
                      <a:endParaRPr lang="en-US" sz="1600" dirty="0">
                        <a:solidFill>
                          <a:schemeClr val="tx1"/>
                        </a:solidFill>
                        <a:effectLst/>
                        <a:latin typeface="Arial" pitchFamily="34" charset="0"/>
                        <a:ea typeface="Calibri"/>
                        <a:cs typeface="Arial" pitchFamily="34" charset="0"/>
                      </a:endParaRPr>
                    </a:p>
                  </a:txBody>
                  <a:tcPr marL="17960" marR="17960" marT="0" marB="0">
                    <a:solidFill>
                      <a:srgbClr val="CCFFCC"/>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513300">
                <a:tc vMerge="1">
                  <a:txBody>
                    <a:bodyPr/>
                    <a:lstStyle/>
                    <a:p>
                      <a:endParaRPr lang="en-US"/>
                    </a:p>
                  </a:txBody>
                  <a:tcPr/>
                </a:tc>
                <a:tc>
                  <a:txBody>
                    <a:bodyPr/>
                    <a:lstStyle/>
                    <a:p>
                      <a:r>
                        <a:rPr lang="en-US" sz="1600" dirty="0">
                          <a:solidFill>
                            <a:srgbClr val="FF0000"/>
                          </a:solidFill>
                          <a:effectLst/>
                          <a:latin typeface="Arial" pitchFamily="34" charset="0"/>
                          <a:cs typeface="Arial" pitchFamily="34" charset="0"/>
                        </a:rPr>
                        <a:t>2. </a:t>
                      </a:r>
                      <a:r>
                        <a:rPr lang="en-US" sz="1600" dirty="0" smtClean="0">
                          <a:solidFill>
                            <a:srgbClr val="FF0000"/>
                          </a:solidFill>
                          <a:effectLst/>
                          <a:latin typeface="Arial" pitchFamily="34" charset="0"/>
                          <a:cs typeface="Arial" pitchFamily="34" charset="0"/>
                        </a:rPr>
                        <a:t>KQ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tập</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y/c </a:t>
                      </a:r>
                      <a:r>
                        <a:rPr lang="en-US" sz="1600" dirty="0">
                          <a:solidFill>
                            <a:srgbClr val="FF0000"/>
                          </a:solidFill>
                          <a:effectLst/>
                          <a:latin typeface="Arial" pitchFamily="34" charset="0"/>
                          <a:cs typeface="Arial" pitchFamily="34" charset="0"/>
                        </a:rPr>
                        <a:t>do </a:t>
                      </a:r>
                      <a:r>
                        <a:rPr lang="en-US" sz="1600" dirty="0" err="1">
                          <a:solidFill>
                            <a:srgbClr val="FF0000"/>
                          </a:solidFill>
                          <a:effectLst/>
                          <a:latin typeface="Arial" pitchFamily="34" charset="0"/>
                          <a:cs typeface="Arial" pitchFamily="34" charset="0"/>
                        </a:rPr>
                        <a:t>Bộ</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GDĐT </a:t>
                      </a:r>
                      <a:r>
                        <a:rPr lang="en-US" sz="1600" dirty="0" err="1">
                          <a:solidFill>
                            <a:srgbClr val="FF0000"/>
                          </a:solidFill>
                          <a:effectLst/>
                          <a:latin typeface="Arial" pitchFamily="34" charset="0"/>
                          <a:cs typeface="Arial" pitchFamily="34" charset="0"/>
                        </a:rPr>
                        <a:t>quy</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định</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Từ</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bậc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tiểu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TE </a:t>
                      </a:r>
                      <a:r>
                        <a:rPr lang="en-US" sz="1600" dirty="0" err="1">
                          <a:solidFill>
                            <a:srgbClr val="FF0000"/>
                          </a:solidFill>
                          <a:effectLst/>
                          <a:latin typeface="Arial" pitchFamily="34" charset="0"/>
                          <a:cs typeface="Arial" pitchFamily="34" charset="0"/>
                        </a:rPr>
                        <a:t>đã</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kỹ</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năng</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học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trực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tuyến</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do </a:t>
                      </a:r>
                      <a:r>
                        <a:rPr lang="en-US" sz="1600" dirty="0" err="1">
                          <a:solidFill>
                            <a:srgbClr val="FF0000"/>
                          </a:solidFill>
                          <a:effectLst/>
                          <a:latin typeface="Arial" pitchFamily="34" charset="0"/>
                          <a:cs typeface="Arial" pitchFamily="34" charset="0"/>
                        </a:rPr>
                        <a:t>trường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tổ</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chức</a:t>
                      </a:r>
                      <a:r>
                        <a:rPr lang="en-US" sz="1600" dirty="0" smtClean="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Calibri"/>
                        <a:cs typeface="Arial" pitchFamily="34" charset="0"/>
                      </a:endParaRPr>
                    </a:p>
                  </a:txBody>
                  <a:tcPr marL="17960" marR="17960" marT="0" marB="0">
                    <a:solidFill>
                      <a:srgbClr val="CCFFCC"/>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806614">
                <a:tc vMerge="1">
                  <a:txBody>
                    <a:bodyPr/>
                    <a:lstStyle/>
                    <a:p>
                      <a:endParaRPr lang="en-US"/>
                    </a:p>
                  </a:txBody>
                  <a:tcPr/>
                </a:tc>
                <a:tc>
                  <a:txBody>
                    <a:bodyPr/>
                    <a:lstStyle/>
                    <a:p>
                      <a:r>
                        <a:rPr lang="en-US" sz="1600" dirty="0">
                          <a:effectLst/>
                          <a:latin typeface="Arial" pitchFamily="34" charset="0"/>
                          <a:cs typeface="Arial" pitchFamily="34" charset="0"/>
                        </a:rPr>
                        <a:t>3. </a:t>
                      </a:r>
                      <a:r>
                        <a:rPr lang="en-US" sz="1600" dirty="0" err="1">
                          <a:effectLst/>
                          <a:latin typeface="Arial" pitchFamily="34" charset="0"/>
                          <a:cs typeface="Arial" pitchFamily="34" charset="0"/>
                        </a:rPr>
                        <a:t>Hạnh</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kiểm</a:t>
                      </a:r>
                      <a:r>
                        <a:rPr lang="en-US" sz="1600" dirty="0" smtClean="0">
                          <a:effectLst/>
                          <a:latin typeface="Arial" pitchFamily="34" charset="0"/>
                          <a:cs typeface="Arial" pitchFamily="34" charset="0"/>
                        </a:rPr>
                        <a:t> HS, SV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y/c </a:t>
                      </a:r>
                      <a:r>
                        <a:rPr lang="en-US" sz="1600" dirty="0" err="1">
                          <a:effectLst/>
                          <a:latin typeface="Arial" pitchFamily="34" charset="0"/>
                          <a:cs typeface="Arial" pitchFamily="34" charset="0"/>
                        </a:rPr>
                        <a:t>theo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quy</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định</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Bộ</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GDĐT. </a:t>
                      </a:r>
                      <a:r>
                        <a:rPr lang="nl-NL" sz="1600" dirty="0" smtClean="0">
                          <a:effectLst/>
                          <a:latin typeface="Arial" pitchFamily="34" charset="0"/>
                          <a:cs typeface="Arial" pitchFamily="34" charset="0"/>
                        </a:rPr>
                        <a:t>TE </a:t>
                      </a:r>
                      <a:r>
                        <a:rPr lang="nl-NL" sz="1600" dirty="0">
                          <a:effectLst/>
                          <a:latin typeface="Arial" pitchFamily="34" charset="0"/>
                          <a:cs typeface="Arial" pitchFamily="34" charset="0"/>
                        </a:rPr>
                        <a:t>lễ phép </a:t>
                      </a:r>
                      <a:r>
                        <a:rPr lang="nl-NL" sz="1600" dirty="0" smtClean="0">
                          <a:effectLst/>
                          <a:latin typeface="Arial" pitchFamily="34" charset="0"/>
                          <a:cs typeface="Arial" pitchFamily="34" charset="0"/>
                        </a:rPr>
                        <a:t>trong GĐ, KDC và </a:t>
                      </a:r>
                      <a:r>
                        <a:rPr lang="nl-NL" sz="1600" dirty="0">
                          <a:effectLst/>
                          <a:latin typeface="Arial" pitchFamily="34" charset="0"/>
                          <a:cs typeface="Arial" pitchFamily="34" charset="0"/>
                        </a:rPr>
                        <a:t>ngoài </a:t>
                      </a:r>
                      <a:r>
                        <a:rPr lang="nl-NL" sz="1600" dirty="0" smtClean="0">
                          <a:effectLst/>
                          <a:latin typeface="Arial" pitchFamily="34" charset="0"/>
                          <a:cs typeface="Arial" pitchFamily="34" charset="0"/>
                        </a:rPr>
                        <a:t>XH; </a:t>
                      </a:r>
                      <a:r>
                        <a:rPr lang="nl-NL" sz="1600" dirty="0">
                          <a:effectLst/>
                          <a:latin typeface="Arial" pitchFamily="34" charset="0"/>
                          <a:cs typeface="Arial" pitchFamily="34" charset="0"/>
                        </a:rPr>
                        <a:t>Đoàn </a:t>
                      </a:r>
                      <a:r>
                        <a:rPr lang="nl-NL" sz="1600" dirty="0" smtClean="0">
                          <a:effectLst/>
                          <a:latin typeface="Arial" pitchFamily="34" charset="0"/>
                          <a:cs typeface="Arial" pitchFamily="34" charset="0"/>
                        </a:rPr>
                        <a:t>viên HTTNV và </a:t>
                      </a:r>
                      <a:r>
                        <a:rPr lang="nl-NL" sz="1600" dirty="0">
                          <a:effectLst/>
                          <a:latin typeface="Arial" pitchFamily="34" charset="0"/>
                          <a:cs typeface="Arial" pitchFamily="34" charset="0"/>
                        </a:rPr>
                        <a:t>chỉ tiêu phấn đấu theo quy định </a:t>
                      </a:r>
                      <a:r>
                        <a:rPr lang="nl-NL" sz="1600" dirty="0" smtClean="0">
                          <a:effectLst/>
                          <a:latin typeface="Arial" pitchFamily="34" charset="0"/>
                          <a:cs typeface="Arial" pitchFamily="34" charset="0"/>
                        </a:rPr>
                        <a:t>của Đoàn; </a:t>
                      </a:r>
                      <a:r>
                        <a:rPr lang="nl-NL" sz="1600" dirty="0">
                          <a:effectLst/>
                          <a:latin typeface="Arial" pitchFamily="34" charset="0"/>
                          <a:cs typeface="Arial" pitchFamily="34" charset="0"/>
                        </a:rPr>
                        <a:t>tích cực tham </a:t>
                      </a:r>
                      <a:r>
                        <a:rPr lang="nl-NL" sz="1600" dirty="0" smtClean="0">
                          <a:effectLst/>
                          <a:latin typeface="Arial" pitchFamily="34" charset="0"/>
                          <a:cs typeface="Arial" pitchFamily="34" charset="0"/>
                        </a:rPr>
                        <a:t>gia </a:t>
                      </a:r>
                      <a:r>
                        <a:rPr lang="nl-NL" sz="1600" dirty="0">
                          <a:effectLst/>
                          <a:latin typeface="Arial" pitchFamily="34" charset="0"/>
                          <a:cs typeface="Arial" pitchFamily="34" charset="0"/>
                        </a:rPr>
                        <a:t>hoạt động chung </a:t>
                      </a:r>
                      <a:r>
                        <a:rPr lang="nl-NL" sz="1600" dirty="0" smtClean="0">
                          <a:effectLst/>
                          <a:latin typeface="Arial" pitchFamily="34" charset="0"/>
                          <a:cs typeface="Arial" pitchFamily="34" charset="0"/>
                        </a:rPr>
                        <a:t>ở </a:t>
                      </a:r>
                      <a:r>
                        <a:rPr lang="nl-NL" sz="1600" dirty="0">
                          <a:effectLst/>
                          <a:latin typeface="Arial" pitchFamily="34" charset="0"/>
                          <a:cs typeface="Arial" pitchFamily="34" charset="0"/>
                        </a:rPr>
                        <a:t>nơi cư trú.</a:t>
                      </a:r>
                      <a:endParaRPr lang="en-US" sz="1600" dirty="0">
                        <a:effectLst/>
                        <a:latin typeface="Arial" pitchFamily="34" charset="0"/>
                        <a:ea typeface="Calibri"/>
                        <a:cs typeface="Arial" pitchFamily="34" charset="0"/>
                      </a:endParaRPr>
                    </a:p>
                  </a:txBody>
                  <a:tcPr marL="17960" marR="17960" marT="0" marB="0">
                    <a:solidFill>
                      <a:srgbClr val="CCFFCC"/>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586628">
                <a:tc vMerge="1">
                  <a:txBody>
                    <a:bodyPr/>
                    <a:lstStyle/>
                    <a:p>
                      <a:endParaRPr lang="en-US"/>
                    </a:p>
                  </a:txBody>
                  <a:tcPr/>
                </a:tc>
                <a:tc>
                  <a:txBody>
                    <a:bodyPr/>
                    <a:lstStyle/>
                    <a:p>
                      <a:r>
                        <a:rPr lang="en-US" sz="1600" dirty="0">
                          <a:solidFill>
                            <a:srgbClr val="FF0000"/>
                          </a:solidFill>
                          <a:effectLst/>
                          <a:latin typeface="Arial" pitchFamily="34" charset="0"/>
                          <a:cs typeface="Arial" pitchFamily="34" charset="0"/>
                        </a:rPr>
                        <a:t>4. 100</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tuổi</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16-60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chuẩn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biết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chữ</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mức</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2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lên</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Vùng</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núi</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vùng</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ĐBKK </a:t>
                      </a:r>
                      <a:r>
                        <a:rPr lang="en-US" sz="1600" dirty="0" err="1" smtClean="0">
                          <a:solidFill>
                            <a:srgbClr val="FF0000"/>
                          </a:solidFill>
                          <a:effectLst/>
                          <a:latin typeface="Arial" pitchFamily="34" charset="0"/>
                          <a:cs typeface="Arial" pitchFamily="34" charset="0"/>
                        </a:rPr>
                        <a:t>từ</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90%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lên</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NCT </a:t>
                      </a:r>
                      <a:r>
                        <a:rPr lang="en-US" sz="1600" dirty="0" err="1" smtClean="0">
                          <a:solidFill>
                            <a:srgbClr val="FF0000"/>
                          </a:solidFill>
                          <a:effectLst/>
                          <a:latin typeface="Arial" pitchFamily="34" charset="0"/>
                          <a:cs typeface="Arial" pitchFamily="34" charset="0"/>
                        </a:rPr>
                        <a:t>học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ít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nhất</a:t>
                      </a:r>
                      <a:r>
                        <a:rPr lang="en-US" sz="1600" dirty="0">
                          <a:solidFill>
                            <a:srgbClr val="FF0000"/>
                          </a:solidFill>
                          <a:effectLst/>
                          <a:latin typeface="Arial" pitchFamily="34" charset="0"/>
                          <a:cs typeface="Arial" pitchFamily="34" charset="0"/>
                        </a:rPr>
                        <a:t> 01 </a:t>
                      </a:r>
                      <a:r>
                        <a:rPr lang="en-US" sz="1600" dirty="0" smtClean="0">
                          <a:solidFill>
                            <a:srgbClr val="FF0000"/>
                          </a:solidFill>
                          <a:effectLst/>
                          <a:latin typeface="Arial" pitchFamily="34" charset="0"/>
                          <a:cs typeface="Arial" pitchFamily="34" charset="0"/>
                        </a:rPr>
                        <a:t>ND </a:t>
                      </a:r>
                      <a:r>
                        <a:rPr lang="en-US" sz="1600" dirty="0" err="1" smtClean="0">
                          <a:solidFill>
                            <a:srgbClr val="FF0000"/>
                          </a:solidFill>
                          <a:effectLst/>
                          <a:latin typeface="Arial" pitchFamily="34" charset="0"/>
                          <a:cs typeface="Arial" pitchFamily="34" charset="0"/>
                        </a:rPr>
                        <a:t>phục</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vụ</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cuộc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sống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hàng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ngày</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Calibri"/>
                        <a:cs typeface="Arial" pitchFamily="34" charset="0"/>
                      </a:endParaRPr>
                    </a:p>
                  </a:txBody>
                  <a:tcPr marL="17960" marR="17960" marT="0" marB="0">
                    <a:solidFill>
                      <a:srgbClr val="CCFFCC"/>
                    </a:solidFill>
                  </a:tcPr>
                </a:tc>
                <a:tc>
                  <a:txBody>
                    <a:bodyPr/>
                    <a:lstStyle/>
                    <a:p>
                      <a:pPr algn="ctr">
                        <a:spcAft>
                          <a:spcPts val="0"/>
                        </a:spcAft>
                      </a:pPr>
                      <a:r>
                        <a:rPr lang="en-US" sz="1600" dirty="0">
                          <a:solidFill>
                            <a:srgbClr val="FF0000"/>
                          </a:solidFill>
                          <a:effectLst/>
                          <a:latin typeface="Arial" pitchFamily="34" charset="0"/>
                          <a:cs typeface="Arial" pitchFamily="34" charset="0"/>
                        </a:rPr>
                        <a:t>15</a:t>
                      </a:r>
                      <a:endParaRPr lang="en-US" sz="1600" dirty="0">
                        <a:solidFill>
                          <a:srgbClr val="FF0000"/>
                        </a:solidFill>
                        <a:effectLst/>
                        <a:latin typeface="Arial" pitchFamily="34" charset="0"/>
                        <a:ea typeface="Times New Roman"/>
                        <a:cs typeface="Arial" pitchFamily="34" charset="0"/>
                      </a:endParaRPr>
                    </a:p>
                  </a:txBody>
                  <a:tcPr marL="17960" marR="17960" marT="0" marB="0"/>
                </a:tc>
              </a:tr>
              <a:tr h="764658">
                <a:tc vMerge="1">
                  <a:txBody>
                    <a:bodyPr/>
                    <a:lstStyle/>
                    <a:p>
                      <a:endParaRPr lang="en-US"/>
                    </a:p>
                  </a:txBody>
                  <a:tcPr/>
                </a:tc>
                <a:tc>
                  <a:txBody>
                    <a:bodyPr/>
                    <a:lstStyle/>
                    <a:p>
                      <a:r>
                        <a:rPr lang="en-US" sz="1600" dirty="0">
                          <a:effectLst/>
                          <a:latin typeface="Arial" pitchFamily="34" charset="0"/>
                          <a:cs typeface="Arial" pitchFamily="34" charset="0"/>
                        </a:rPr>
                        <a:t>5. </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90% </a:t>
                      </a:r>
                      <a:r>
                        <a:rPr lang="en-US" sz="1600" dirty="0" smtClean="0">
                          <a:effectLst/>
                          <a:latin typeface="Arial" pitchFamily="34" charset="0"/>
                          <a:cs typeface="Arial" pitchFamily="34" charset="0"/>
                        </a:rPr>
                        <a:t>CB, CC, VC </a:t>
                      </a:r>
                      <a:r>
                        <a:rPr lang="en-US" sz="1600" dirty="0" err="1" smtClean="0">
                          <a:effectLst/>
                          <a:latin typeface="Arial" pitchFamily="34" charset="0"/>
                          <a:cs typeface="Arial" pitchFamily="34" charset="0"/>
                        </a:rPr>
                        <a:t>trong</a:t>
                      </a:r>
                      <a:r>
                        <a:rPr lang="en-US" sz="1600" dirty="0" smtClean="0">
                          <a:effectLst/>
                          <a:latin typeface="Arial" pitchFamily="34" charset="0"/>
                          <a:cs typeface="Arial" pitchFamily="34" charset="0"/>
                        </a:rPr>
                        <a:t> GĐ </a:t>
                      </a:r>
                      <a:r>
                        <a:rPr lang="en-US" sz="1600" dirty="0" err="1" smtClean="0">
                          <a:effectLst/>
                          <a:latin typeface="Arial" pitchFamily="34" charset="0"/>
                          <a:cs typeface="Arial" pitchFamily="34" charset="0"/>
                        </a:rPr>
                        <a:t>được</a:t>
                      </a:r>
                      <a:r>
                        <a:rPr lang="en-US" sz="1600" dirty="0" smtClean="0">
                          <a:effectLst/>
                          <a:latin typeface="Arial" pitchFamily="34" charset="0"/>
                          <a:cs typeface="Arial" pitchFamily="34" charset="0"/>
                        </a:rPr>
                        <a:t> ĐT, BD </a:t>
                      </a:r>
                      <a:r>
                        <a:rPr lang="en-US" sz="1600" dirty="0" err="1" smtClean="0">
                          <a:effectLst/>
                          <a:latin typeface="Arial" pitchFamily="34" charset="0"/>
                          <a:cs typeface="Arial" pitchFamily="34" charset="0"/>
                        </a:rPr>
                        <a:t>về</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chuyển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đổi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kỹ</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CM </a:t>
                      </a:r>
                      <a:r>
                        <a:rPr lang="en-US" sz="1600" dirty="0" err="1" smtClean="0">
                          <a:effectLst/>
                          <a:latin typeface="Arial" pitchFamily="34" charset="0"/>
                          <a:cs typeface="Arial" pitchFamily="34" charset="0"/>
                        </a:rPr>
                        <a:t>theo</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quy</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định</a:t>
                      </a:r>
                      <a:r>
                        <a:rPr lang="en-US" sz="1600" dirty="0" smtClean="0">
                          <a:effectLst/>
                          <a:latin typeface="Arial" pitchFamily="34" charset="0"/>
                          <a:cs typeface="Arial" pitchFamily="34" charset="0"/>
                        </a:rPr>
                        <a:t>;</a:t>
                      </a:r>
                      <a:r>
                        <a:rPr lang="en-US" sz="1600" baseline="0" dirty="0" smtClean="0">
                          <a:effectLst/>
                          <a:latin typeface="Arial" pitchFamily="34" charset="0"/>
                          <a:cs typeface="Arial" pitchFamily="34" charset="0"/>
                        </a:rPr>
                        <a:t> </a:t>
                      </a:r>
                      <a:r>
                        <a:rPr lang="en-US" sz="1600" dirty="0" smtClean="0">
                          <a:effectLst/>
                          <a:latin typeface="Arial" pitchFamily="34" charset="0"/>
                          <a:cs typeface="Arial" pitchFamily="34" charset="0"/>
                        </a:rPr>
                        <a:t>70</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lớn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là</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CB, CC,VC, NLĐ </a:t>
                      </a:r>
                      <a:r>
                        <a:rPr lang="en-US" sz="1600" dirty="0" err="1" smtClean="0">
                          <a:effectLst/>
                          <a:latin typeface="Arial" pitchFamily="34" charset="0"/>
                          <a:cs typeface="Arial" pitchFamily="34" charset="0"/>
                        </a:rPr>
                        <a:t>được</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học</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chương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giáo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dục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KN</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sống</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40%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lớn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CDHT;</a:t>
                      </a:r>
                      <a:endParaRPr lang="en-US" sz="1600" dirty="0">
                        <a:effectLst/>
                        <a:latin typeface="Arial" pitchFamily="34" charset="0"/>
                        <a:ea typeface="Calibri"/>
                        <a:cs typeface="Arial" pitchFamily="34" charset="0"/>
                      </a:endParaRPr>
                    </a:p>
                  </a:txBody>
                  <a:tcPr marL="17960" marR="17960" marT="0" marB="0">
                    <a:solidFill>
                      <a:srgbClr val="CCFFCC"/>
                    </a:solidFill>
                  </a:tcPr>
                </a:tc>
                <a:tc>
                  <a:txBody>
                    <a:bodyPr/>
                    <a:lstStyle/>
                    <a:p>
                      <a:pPr algn="ctr">
                        <a:spcAft>
                          <a:spcPts val="0"/>
                        </a:spcAft>
                      </a:pPr>
                      <a:r>
                        <a:rPr lang="en-US" sz="1600" dirty="0">
                          <a:solidFill>
                            <a:srgbClr val="FF0000"/>
                          </a:solidFill>
                          <a:effectLst/>
                          <a:latin typeface="Arial" pitchFamily="34" charset="0"/>
                          <a:cs typeface="Arial" pitchFamily="34" charset="0"/>
                        </a:rPr>
                        <a:t>15</a:t>
                      </a:r>
                      <a:endParaRPr lang="en-US" sz="1600" dirty="0">
                        <a:solidFill>
                          <a:srgbClr val="FF0000"/>
                        </a:solidFill>
                        <a:effectLst/>
                        <a:latin typeface="Arial" pitchFamily="34" charset="0"/>
                        <a:ea typeface="Times New Roman"/>
                        <a:cs typeface="Arial" pitchFamily="34" charset="0"/>
                      </a:endParaRPr>
                    </a:p>
                  </a:txBody>
                  <a:tcPr marL="17960" marR="17960" marT="0" marB="0"/>
                </a:tc>
              </a:tr>
              <a:tr h="565093">
                <a:tc rowSpan="2">
                  <a:txBody>
                    <a:bodyPr/>
                    <a:lstStyle/>
                    <a:p>
                      <a:pPr>
                        <a:spcAft>
                          <a:spcPts val="0"/>
                        </a:spcAft>
                      </a:pPr>
                      <a:r>
                        <a:rPr lang="en-US" sz="1600" dirty="0">
                          <a:solidFill>
                            <a:srgbClr val="FF0000"/>
                          </a:solidFill>
                          <a:effectLst/>
                          <a:latin typeface="Arial" pitchFamily="34" charset="0"/>
                          <a:cs typeface="Arial" pitchFamily="34" charset="0"/>
                        </a:rPr>
                        <a:t>II. </a:t>
                      </a:r>
                      <a:r>
                        <a:rPr lang="en-US" sz="1600" dirty="0" err="1">
                          <a:solidFill>
                            <a:srgbClr val="FF0000"/>
                          </a:solidFill>
                          <a:effectLst/>
                          <a:latin typeface="Arial" pitchFamily="34" charset="0"/>
                          <a:cs typeface="Arial" pitchFamily="34" charset="0"/>
                        </a:rPr>
                        <a:t>Điều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tập</a:t>
                      </a: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(20 </a:t>
                      </a:r>
                      <a:r>
                        <a:rPr lang="en-US" sz="1600" dirty="0" smtClean="0">
                          <a:solidFill>
                            <a:srgbClr val="FF0000"/>
                          </a:solidFill>
                          <a:effectLst/>
                          <a:latin typeface="Arial" pitchFamily="34" charset="0"/>
                          <a:cs typeface="Arial" pitchFamily="34" charset="0"/>
                        </a:rPr>
                        <a:t>đ)</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FFFF00"/>
                    </a:solidFill>
                  </a:tcPr>
                </a:tc>
                <a:tc>
                  <a:txBody>
                    <a:bodyPr/>
                    <a:lstStyle/>
                    <a:p>
                      <a:pPr>
                        <a:spcAft>
                          <a:spcPts val="0"/>
                        </a:spcAft>
                      </a:pPr>
                      <a:r>
                        <a:rPr lang="en-US" sz="1600" dirty="0">
                          <a:solidFill>
                            <a:srgbClr val="0000FF"/>
                          </a:solidFill>
                          <a:effectLst/>
                          <a:latin typeface="Arial" pitchFamily="34" charset="0"/>
                          <a:cs typeface="Arial" pitchFamily="34" charset="0"/>
                        </a:rPr>
                        <a:t>6. </a:t>
                      </a:r>
                      <a:r>
                        <a:rPr lang="en-US" sz="1600" dirty="0" err="1">
                          <a:solidFill>
                            <a:srgbClr val="0000FF"/>
                          </a:solidFill>
                          <a:effectLst/>
                          <a:latin typeface="Arial" pitchFamily="34" charset="0"/>
                          <a:cs typeface="Arial" pitchFamily="34" charset="0"/>
                        </a:rPr>
                        <a:t>Mọi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người</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trong</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GĐ </a:t>
                      </a:r>
                      <a:r>
                        <a:rPr lang="en-US" sz="1600" dirty="0" err="1" smtClean="0">
                          <a:solidFill>
                            <a:srgbClr val="0000FF"/>
                          </a:solidFill>
                          <a:effectLst/>
                          <a:latin typeface="Arial" pitchFamily="34" charset="0"/>
                          <a:cs typeface="Arial" pitchFamily="34" charset="0"/>
                        </a:rPr>
                        <a:t>giúp</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đỡ</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nhau</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tạo</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đk</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học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tập</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tại</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trường</a:t>
                      </a:r>
                      <a:r>
                        <a:rPr lang="en-US" sz="1600" dirty="0" smtClean="0">
                          <a:solidFill>
                            <a:srgbClr val="0000FF"/>
                          </a:solidFill>
                          <a:effectLst/>
                          <a:latin typeface="Arial" pitchFamily="34" charset="0"/>
                          <a:cs typeface="Arial" pitchFamily="34" charset="0"/>
                        </a:rPr>
                        <a:t>, TTHTCĐ, NVH, </a:t>
                      </a:r>
                      <a:r>
                        <a:rPr lang="en-US" sz="1600" dirty="0" err="1" smtClean="0">
                          <a:solidFill>
                            <a:srgbClr val="0000FF"/>
                          </a:solidFill>
                          <a:effectLst/>
                          <a:latin typeface="Arial" pitchFamily="34" charset="0"/>
                          <a:cs typeface="Arial" pitchFamily="34" charset="0"/>
                        </a:rPr>
                        <a:t>dự</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hội</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nghị</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Có</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hình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thức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khen</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thưởng</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thành</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viên</a:t>
                      </a:r>
                      <a:r>
                        <a:rPr lang="en-US" sz="1600" dirty="0">
                          <a:solidFill>
                            <a:srgbClr val="0000FF"/>
                          </a:solidFill>
                          <a:effectLst/>
                          <a:latin typeface="Arial" pitchFamily="34" charset="0"/>
                          <a:cs typeface="Arial" pitchFamily="34" charset="0"/>
                        </a:rPr>
                        <a:t> </a:t>
                      </a:r>
                      <a:r>
                        <a:rPr lang="en-US" sz="1600" dirty="0" err="1" smtClean="0">
                          <a:solidFill>
                            <a:srgbClr val="0000FF"/>
                          </a:solidFill>
                          <a:effectLst/>
                          <a:latin typeface="Arial" pitchFamily="34" charset="0"/>
                          <a:cs typeface="Arial" pitchFamily="34" charset="0"/>
                        </a:rPr>
                        <a:t>tích</a:t>
                      </a:r>
                      <a:r>
                        <a:rPr lang="en-US" sz="1600" dirty="0" smtClean="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cực</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tự</a:t>
                      </a:r>
                      <a:r>
                        <a:rPr lang="en-US" sz="1600" dirty="0">
                          <a:solidFill>
                            <a:srgbClr val="0000FF"/>
                          </a:solidFill>
                          <a:effectLst/>
                          <a:latin typeface="Arial" pitchFamily="34" charset="0"/>
                          <a:cs typeface="Arial" pitchFamily="34" charset="0"/>
                        </a:rPr>
                        <a:t> </a:t>
                      </a:r>
                      <a:r>
                        <a:rPr lang="en-US" sz="1600" dirty="0" err="1">
                          <a:solidFill>
                            <a:srgbClr val="0000FF"/>
                          </a:solidFill>
                          <a:effectLst/>
                          <a:latin typeface="Arial" pitchFamily="34" charset="0"/>
                          <a:cs typeface="Arial" pitchFamily="34" charset="0"/>
                        </a:rPr>
                        <a:t>học</a:t>
                      </a:r>
                      <a:r>
                        <a:rPr lang="en-US" sz="1600" dirty="0">
                          <a:solidFill>
                            <a:srgbClr val="0000FF"/>
                          </a:solidFill>
                          <a:effectLst/>
                          <a:latin typeface="Arial" pitchFamily="34" charset="0"/>
                          <a:cs typeface="Arial" pitchFamily="34" charset="0"/>
                        </a:rPr>
                        <a:t>, </a:t>
                      </a:r>
                      <a:r>
                        <a:rPr lang="en-US" sz="1600" dirty="0" smtClean="0">
                          <a:solidFill>
                            <a:srgbClr val="0000FF"/>
                          </a:solidFill>
                          <a:effectLst/>
                          <a:latin typeface="Arial" pitchFamily="34" charset="0"/>
                          <a:cs typeface="Arial" pitchFamily="34" charset="0"/>
                        </a:rPr>
                        <a:t>HTTX</a:t>
                      </a:r>
                      <a:endParaRPr lang="en-US" sz="1600" dirty="0">
                        <a:solidFill>
                          <a:srgbClr val="0000FF"/>
                        </a:solidFill>
                        <a:effectLst/>
                        <a:latin typeface="Arial" pitchFamily="34" charset="0"/>
                        <a:ea typeface="Times New Roman"/>
                        <a:cs typeface="Arial" pitchFamily="34" charset="0"/>
                      </a:endParaRPr>
                    </a:p>
                  </a:txBody>
                  <a:tcPr marL="17960" marR="17960" marT="0" marB="0">
                    <a:solidFill>
                      <a:srgbClr val="FF66FF"/>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962367">
                <a:tc vMerge="1">
                  <a:txBody>
                    <a:bodyPr/>
                    <a:lstStyle/>
                    <a:p>
                      <a:endParaRPr lang="en-US"/>
                    </a:p>
                  </a:txBody>
                  <a:tcPr/>
                </a:tc>
                <a:tc>
                  <a:txBody>
                    <a:bodyPr/>
                    <a:lstStyle/>
                    <a:p>
                      <a:pPr>
                        <a:spcAft>
                          <a:spcPts val="0"/>
                        </a:spcAft>
                      </a:pPr>
                      <a:r>
                        <a:rPr lang="en-US" sz="1600" dirty="0">
                          <a:effectLst/>
                          <a:latin typeface="Arial" pitchFamily="34" charset="0"/>
                          <a:cs typeface="Arial" pitchFamily="34" charset="0"/>
                        </a:rPr>
                        <a:t>7. </a:t>
                      </a:r>
                      <a:r>
                        <a:rPr lang="en-US" sz="1600" dirty="0" err="1" smtClean="0">
                          <a:effectLst/>
                          <a:latin typeface="Arial" pitchFamily="34" charset="0"/>
                          <a:cs typeface="Arial" pitchFamily="34" charset="0"/>
                        </a:rPr>
                        <a:t>Có</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góc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HT </a:t>
                      </a:r>
                      <a:r>
                        <a:rPr lang="en-US" sz="1600" dirty="0" err="1">
                          <a:effectLst/>
                          <a:latin typeface="Arial" pitchFamily="34" charset="0"/>
                          <a:cs typeface="Arial" pitchFamily="34" charset="0"/>
                        </a:rPr>
                        <a:t>cho</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TE,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sách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báo</a:t>
                      </a:r>
                      <a:r>
                        <a:rPr lang="en-US" sz="1600" dirty="0">
                          <a:effectLst/>
                          <a:latin typeface="Arial" pitchFamily="34" charset="0"/>
                          <a:cs typeface="Arial" pitchFamily="34" charset="0"/>
                        </a:rPr>
                        <a:t>, TV, </a:t>
                      </a:r>
                      <a:r>
                        <a:rPr lang="en-US" sz="1600" dirty="0" err="1">
                          <a:effectLst/>
                          <a:latin typeface="Arial" pitchFamily="34" charset="0"/>
                          <a:cs typeface="Arial" pitchFamily="34" charset="0"/>
                        </a:rPr>
                        <a:t>máy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tính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nối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mạng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ĐTTM </a:t>
                      </a:r>
                      <a:r>
                        <a:rPr lang="en-US" sz="1600" dirty="0" err="1" smtClean="0">
                          <a:effectLst/>
                          <a:latin typeface="Arial" pitchFamily="34" charset="0"/>
                          <a:cs typeface="Arial" pitchFamily="34" charset="0"/>
                        </a:rPr>
                        <a:t>để</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mọi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ĐK </a:t>
                      </a:r>
                      <a:r>
                        <a:rPr lang="en-US" sz="1600" dirty="0" err="1" smtClean="0">
                          <a:effectLst/>
                          <a:latin typeface="Arial" pitchFamily="34" charset="0"/>
                          <a:cs typeface="Arial" pitchFamily="34" charset="0"/>
                        </a:rPr>
                        <a:t>tự</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HTTX. </a:t>
                      </a:r>
                      <a:endParaRPr lang="en-US" sz="1600" dirty="0">
                        <a:effectLst/>
                        <a:latin typeface="Arial" pitchFamily="34" charset="0"/>
                        <a:cs typeface="Arial" pitchFamily="34" charset="0"/>
                      </a:endParaRPr>
                    </a:p>
                    <a:p>
                      <a:pPr>
                        <a:spcAft>
                          <a:spcPts val="0"/>
                        </a:spcAft>
                      </a:pP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lớn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là</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CB, CC, VC</a:t>
                      </a:r>
                      <a:r>
                        <a:rPr lang="en-US" sz="1600" baseline="0" dirty="0" smtClean="0">
                          <a:effectLst/>
                          <a:latin typeface="Arial" pitchFamily="34" charset="0"/>
                          <a:cs typeface="Arial" pitchFamily="34" charset="0"/>
                        </a:rPr>
                        <a:t> </a:t>
                      </a:r>
                      <a:r>
                        <a:rPr lang="en-US" sz="1600" dirty="0" err="1" smtClean="0">
                          <a:effectLst/>
                          <a:latin typeface="Arial" pitchFamily="34" charset="0"/>
                          <a:cs typeface="Arial" pitchFamily="34" charset="0"/>
                        </a:rPr>
                        <a:t>trong</a:t>
                      </a:r>
                      <a:r>
                        <a:rPr lang="en-US" sz="1600" dirty="0" smtClean="0">
                          <a:effectLst/>
                          <a:latin typeface="Arial" pitchFamily="34" charset="0"/>
                          <a:cs typeface="Arial" pitchFamily="34" charset="0"/>
                        </a:rPr>
                        <a:t> GĐ </a:t>
                      </a:r>
                      <a:r>
                        <a:rPr lang="en-US" sz="1600" dirty="0" err="1" smtClean="0">
                          <a:effectLst/>
                          <a:latin typeface="Arial" pitchFamily="34" charset="0"/>
                          <a:cs typeface="Arial" pitchFamily="34" charset="0"/>
                        </a:rPr>
                        <a:t>biết</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ít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nhất</a:t>
                      </a:r>
                      <a:r>
                        <a:rPr lang="en-US" sz="1600" dirty="0">
                          <a:effectLst/>
                          <a:latin typeface="Arial" pitchFamily="34" charset="0"/>
                          <a:cs typeface="Arial" pitchFamily="34" charset="0"/>
                        </a:rPr>
                        <a:t> 01 </a:t>
                      </a:r>
                      <a:r>
                        <a:rPr lang="en-US" sz="1600" dirty="0" smtClean="0">
                          <a:effectLst/>
                          <a:latin typeface="Arial" pitchFamily="34" charset="0"/>
                          <a:cs typeface="Arial" pitchFamily="34" charset="0"/>
                        </a:rPr>
                        <a:t>NN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tiếng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DTTS </a:t>
                      </a:r>
                      <a:r>
                        <a:rPr lang="en-US" sz="1600" dirty="0" err="1" smtClean="0">
                          <a:effectLst/>
                          <a:latin typeface="Arial" pitchFamily="34" charset="0"/>
                          <a:cs typeface="Arial" pitchFamily="34" charset="0"/>
                        </a:rPr>
                        <a:t>để</a:t>
                      </a:r>
                      <a:r>
                        <a:rPr lang="en-US" sz="1600" dirty="0" smtClean="0">
                          <a:effectLst/>
                          <a:latin typeface="Arial" pitchFamily="34" charset="0"/>
                          <a:cs typeface="Arial" pitchFamily="34" charset="0"/>
                        </a:rPr>
                        <a:t> SD </a:t>
                      </a:r>
                      <a:r>
                        <a:rPr lang="en-US" sz="1600" dirty="0" err="1" smtClean="0">
                          <a:effectLst/>
                          <a:latin typeface="Arial" pitchFamily="34" charset="0"/>
                          <a:cs typeface="Arial" pitchFamily="34" charset="0"/>
                        </a:rPr>
                        <a:t>vào</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17960" marR="17960" marT="0" marB="0">
                    <a:solidFill>
                      <a:srgbClr val="FF66FF"/>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586628">
                <a:tc rowSpan="2">
                  <a:txBody>
                    <a:bodyPr/>
                    <a:lstStyle/>
                    <a:p>
                      <a:pPr>
                        <a:spcAft>
                          <a:spcPts val="0"/>
                        </a:spcAft>
                      </a:pPr>
                      <a:r>
                        <a:rPr lang="en-US" sz="1600" dirty="0" err="1" smtClean="0">
                          <a:solidFill>
                            <a:srgbClr val="FF0000"/>
                          </a:solidFill>
                          <a:effectLst/>
                          <a:latin typeface="Arial" pitchFamily="34" charset="0"/>
                          <a:cs typeface="Arial" pitchFamily="34" charset="0"/>
                        </a:rPr>
                        <a:t>III.T</a:t>
                      </a:r>
                      <a:r>
                        <a:rPr lang="en-US" sz="1400" dirty="0" err="1" smtClean="0">
                          <a:solidFill>
                            <a:srgbClr val="FF0000"/>
                          </a:solidFill>
                          <a:effectLst/>
                          <a:latin typeface="Arial" pitchFamily="34" charset="0"/>
                          <a:cs typeface="Arial" pitchFamily="34" charset="0"/>
                        </a:rPr>
                        <a:t>ác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dụng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của</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HT</a:t>
                      </a:r>
                    </a:p>
                    <a:p>
                      <a:pPr>
                        <a:spcAft>
                          <a:spcPts val="0"/>
                        </a:spcAft>
                      </a:pP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(20 </a:t>
                      </a:r>
                      <a:r>
                        <a:rPr lang="en-US" sz="1600" dirty="0" smtClean="0">
                          <a:solidFill>
                            <a:srgbClr val="FF0000"/>
                          </a:solidFill>
                          <a:effectLst/>
                          <a:latin typeface="Arial" pitchFamily="34" charset="0"/>
                          <a:cs typeface="Arial" pitchFamily="34" charset="0"/>
                        </a:rPr>
                        <a:t>đ)</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FFFF00"/>
                    </a:solidFill>
                  </a:tcPr>
                </a:tc>
                <a:tc>
                  <a:txBody>
                    <a:bodyPr/>
                    <a:lstStyle/>
                    <a:p>
                      <a:pPr>
                        <a:spcAft>
                          <a:spcPts val="0"/>
                        </a:spcAft>
                      </a:pPr>
                      <a:r>
                        <a:rPr lang="en-US" sz="1600" dirty="0">
                          <a:solidFill>
                            <a:srgbClr val="FF0000"/>
                          </a:solidFill>
                          <a:effectLst/>
                          <a:latin typeface="Arial" pitchFamily="34" charset="0"/>
                          <a:cs typeface="Arial" pitchFamily="34" charset="0"/>
                        </a:rPr>
                        <a:t>8. </a:t>
                      </a:r>
                      <a:r>
                        <a:rPr lang="en-US" sz="1600" dirty="0" smtClean="0">
                          <a:solidFill>
                            <a:srgbClr val="FF0000"/>
                          </a:solidFill>
                          <a:effectLst/>
                          <a:latin typeface="Arial" pitchFamily="34" charset="0"/>
                          <a:cs typeface="Arial" pitchFamily="34" charset="0"/>
                        </a:rPr>
                        <a:t>GĐ </a:t>
                      </a:r>
                      <a:r>
                        <a:rPr lang="en-US" sz="1600" dirty="0" err="1">
                          <a:solidFill>
                            <a:srgbClr val="FF0000"/>
                          </a:solidFill>
                          <a:effectLst/>
                          <a:latin typeface="Arial" pitchFamily="34" charset="0"/>
                          <a:cs typeface="Arial" pitchFamily="34" charset="0"/>
                        </a:rPr>
                        <a:t>thoát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nghèo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hoặc</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mức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sống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khá</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ai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cũng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nghề</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hoặc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việc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làm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ổn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định</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trừ</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tuổi</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LĐ). </a:t>
                      </a:r>
                      <a:r>
                        <a:rPr lang="en-US" sz="1600" dirty="0" err="1">
                          <a:solidFill>
                            <a:srgbClr val="FF0000"/>
                          </a:solidFill>
                          <a:effectLst/>
                          <a:latin typeface="Arial" pitchFamily="34" charset="0"/>
                          <a:cs typeface="Arial" pitchFamily="34" charset="0"/>
                        </a:rPr>
                        <a:t>Biết</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XD,</a:t>
                      </a:r>
                      <a:r>
                        <a:rPr lang="en-US" sz="1600" baseline="0" dirty="0" smtClean="0">
                          <a:solidFill>
                            <a:srgbClr val="FF0000"/>
                          </a:solidFill>
                          <a:effectLst/>
                          <a:latin typeface="Arial" pitchFamily="34" charset="0"/>
                          <a:cs typeface="Arial" pitchFamily="34" charset="0"/>
                        </a:rPr>
                        <a:t> </a:t>
                      </a:r>
                      <a:r>
                        <a:rPr lang="en-US" sz="1600" baseline="0" dirty="0" err="1" smtClean="0">
                          <a:solidFill>
                            <a:srgbClr val="FF0000"/>
                          </a:solidFill>
                          <a:effectLst/>
                          <a:latin typeface="Arial" pitchFamily="34" charset="0"/>
                          <a:cs typeface="Arial" pitchFamily="34" charset="0"/>
                        </a:rPr>
                        <a:t>thực</a:t>
                      </a:r>
                      <a:r>
                        <a:rPr lang="en-US" sz="1600" baseline="0" dirty="0" smtClean="0">
                          <a:solidFill>
                            <a:srgbClr val="FF0000"/>
                          </a:solidFill>
                          <a:effectLst/>
                          <a:latin typeface="Arial" pitchFamily="34" charset="0"/>
                          <a:cs typeface="Arial" pitchFamily="34" charset="0"/>
                        </a:rPr>
                        <a:t> </a:t>
                      </a:r>
                      <a:r>
                        <a:rPr lang="en-US" sz="1600" baseline="0" dirty="0" err="1" smtClean="0">
                          <a:solidFill>
                            <a:srgbClr val="FF0000"/>
                          </a:solidFill>
                          <a:effectLst/>
                          <a:latin typeface="Arial" pitchFamily="34" charset="0"/>
                          <a:cs typeface="Arial" pitchFamily="34" charset="0"/>
                        </a:rPr>
                        <a:t>hiện</a:t>
                      </a:r>
                      <a:r>
                        <a:rPr lang="en-US" sz="1600" dirty="0" smtClean="0">
                          <a:solidFill>
                            <a:srgbClr val="FF0000"/>
                          </a:solidFill>
                          <a:effectLst/>
                          <a:latin typeface="Arial" pitchFamily="34" charset="0"/>
                          <a:cs typeface="Arial" pitchFamily="34" charset="0"/>
                        </a:rPr>
                        <a:t> KHSX, KD, DV, </a:t>
                      </a:r>
                      <a:r>
                        <a:rPr lang="en-US" sz="1600" dirty="0" err="1">
                          <a:solidFill>
                            <a:srgbClr val="FF0000"/>
                          </a:solidFill>
                          <a:effectLst/>
                          <a:latin typeface="Arial" pitchFamily="34" charset="0"/>
                          <a:cs typeface="Arial" pitchFamily="34" charset="0"/>
                        </a:rPr>
                        <a:t>góp</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phần</a:t>
                      </a:r>
                      <a:r>
                        <a:rPr lang="en-US" sz="1600" dirty="0" smtClean="0">
                          <a:solidFill>
                            <a:srgbClr val="FF0000"/>
                          </a:solidFill>
                          <a:effectLst/>
                          <a:latin typeface="Arial" pitchFamily="34" charset="0"/>
                          <a:cs typeface="Arial" pitchFamily="34" charset="0"/>
                        </a:rPr>
                        <a:t> PT KT.</a:t>
                      </a:r>
                      <a:endParaRPr lang="en-US" sz="1600" dirty="0">
                        <a:solidFill>
                          <a:srgbClr val="FF0000"/>
                        </a:solidFill>
                        <a:effectLst/>
                        <a:latin typeface="Arial" pitchFamily="34" charset="0"/>
                        <a:ea typeface="Times New Roman"/>
                        <a:cs typeface="Arial" pitchFamily="34" charset="0"/>
                      </a:endParaRPr>
                    </a:p>
                  </a:txBody>
                  <a:tcPr marL="17960" marR="17960" marT="0" marB="0">
                    <a:solidFill>
                      <a:srgbClr val="99CCFF"/>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r h="856922">
                <a:tc vMerge="1">
                  <a:txBody>
                    <a:bodyPr/>
                    <a:lstStyle/>
                    <a:p>
                      <a:endParaRPr lang="en-US"/>
                    </a:p>
                  </a:txBody>
                  <a:tcPr/>
                </a:tc>
                <a:tc>
                  <a:txBody>
                    <a:bodyPr/>
                    <a:lstStyle/>
                    <a:p>
                      <a:pPr>
                        <a:spcAft>
                          <a:spcPts val="0"/>
                        </a:spcAft>
                      </a:pPr>
                      <a:r>
                        <a:rPr lang="en-US" sz="1600" dirty="0">
                          <a:effectLst/>
                          <a:latin typeface="Arial" pitchFamily="34" charset="0"/>
                          <a:cs typeface="Arial" pitchFamily="34" charset="0"/>
                        </a:rPr>
                        <a:t>9. </a:t>
                      </a:r>
                      <a:r>
                        <a:rPr lang="en-US" sz="1600" dirty="0" smtClean="0">
                          <a:effectLst/>
                          <a:latin typeface="Arial" pitchFamily="34" charset="0"/>
                          <a:cs typeface="Arial" pitchFamily="34" charset="0"/>
                        </a:rPr>
                        <a:t>GĐ </a:t>
                      </a:r>
                      <a:r>
                        <a:rPr lang="en-US" sz="1600" dirty="0" err="1">
                          <a:effectLst/>
                          <a:latin typeface="Arial" pitchFamily="34" charset="0"/>
                          <a:cs typeface="Arial" pitchFamily="34" charset="0"/>
                        </a:rPr>
                        <a:t>hòa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thuận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gắn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bó</a:t>
                      </a:r>
                      <a:r>
                        <a:rPr lang="en-US" sz="1600" dirty="0">
                          <a:effectLst/>
                          <a:latin typeface="Arial" pitchFamily="34" charset="0"/>
                          <a:cs typeface="Arial" pitchFamily="34" charset="0"/>
                        </a:rPr>
                        <a:t>, chia </a:t>
                      </a:r>
                      <a:r>
                        <a:rPr lang="en-US" sz="1600" dirty="0" err="1">
                          <a:effectLst/>
                          <a:latin typeface="Arial" pitchFamily="34" charset="0"/>
                          <a:cs typeface="Arial" pitchFamily="34" charset="0"/>
                        </a:rPr>
                        <a:t>sẻ</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vớI</a:t>
                      </a:r>
                      <a:r>
                        <a:rPr lang="en-US" sz="1600" dirty="0" smtClean="0">
                          <a:effectLst/>
                          <a:latin typeface="Arial" pitchFamily="34" charset="0"/>
                          <a:cs typeface="Arial" pitchFamily="34" charset="0"/>
                        </a:rPr>
                        <a:t> GĐ </a:t>
                      </a:r>
                      <a:r>
                        <a:rPr lang="en-US" sz="1600" dirty="0" err="1" smtClean="0">
                          <a:effectLst/>
                          <a:latin typeface="Arial" pitchFamily="34" charset="0"/>
                          <a:cs typeface="Arial" pitchFamily="34" charset="0"/>
                        </a:rPr>
                        <a:t>khác</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Tích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tham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tác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KH,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CVĐ </a:t>
                      </a:r>
                      <a:r>
                        <a:rPr lang="en-US" sz="1600" dirty="0" err="1" smtClean="0">
                          <a:effectLst/>
                          <a:latin typeface="Arial" pitchFamily="34" charset="0"/>
                          <a:cs typeface="Arial" pitchFamily="34" charset="0"/>
                        </a:rPr>
                        <a:t>như</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a:t>
                      </a:r>
                      <a:r>
                        <a:rPr lang="en-US" sz="1600" dirty="0" err="1">
                          <a:effectLst/>
                          <a:latin typeface="Arial" pitchFamily="34" charset="0"/>
                          <a:cs typeface="Arial" pitchFamily="34" charset="0"/>
                        </a:rPr>
                        <a:t>toàn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dân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đoàn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kết</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 “ XDNTM, </a:t>
                      </a:r>
                      <a:r>
                        <a:rPr lang="en-US" sz="1600" dirty="0" err="1">
                          <a:effectLst/>
                          <a:latin typeface="Arial" pitchFamily="34" charset="0"/>
                          <a:cs typeface="Arial" pitchFamily="34" charset="0"/>
                        </a:rPr>
                        <a:t>đô</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minh”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trào</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khác</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Tích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gìn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giữ</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môi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trường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X,S,Đ.</a:t>
                      </a:r>
                      <a:endParaRPr lang="en-US" sz="1600" dirty="0">
                        <a:effectLst/>
                        <a:latin typeface="Arial" pitchFamily="34" charset="0"/>
                        <a:ea typeface="Times New Roman"/>
                        <a:cs typeface="Arial" pitchFamily="34" charset="0"/>
                      </a:endParaRPr>
                    </a:p>
                  </a:txBody>
                  <a:tcPr marL="17960" marR="17960" marT="0" marB="0">
                    <a:solidFill>
                      <a:srgbClr val="99CCFF"/>
                    </a:solidFill>
                  </a:tcPr>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17960" marR="17960" marT="0" marB="0"/>
                </a:tc>
              </a:tr>
            </a:tbl>
          </a:graphicData>
        </a:graphic>
      </p:graphicFrame>
      <p:sp>
        <p:nvSpPr>
          <p:cNvPr id="4" name="Rectangle 1"/>
          <p:cNvSpPr>
            <a:spLocks noChangeArrowheads="1"/>
          </p:cNvSpPr>
          <p:nvPr/>
        </p:nvSpPr>
        <p:spPr bwMode="auto">
          <a:xfrm>
            <a:off x="7824824" y="1195486"/>
            <a:ext cx="11079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09800" y="152400"/>
            <a:ext cx="5181600" cy="400110"/>
          </a:xfrm>
          <a:prstGeom prst="rect">
            <a:avLst/>
          </a:prstGeom>
          <a:noFill/>
        </p:spPr>
        <p:txBody>
          <a:bodyPr wrap="square" rtlCol="0">
            <a:spAutoFit/>
          </a:bodyPr>
          <a:lstStyle/>
          <a:p>
            <a:pPr algn="ctr"/>
            <a:r>
              <a:rPr lang="en-US" sz="2000" b="1" dirty="0" smtClean="0">
                <a:solidFill>
                  <a:srgbClr val="FF0000"/>
                </a:solidFill>
                <a:latin typeface="Arial" pitchFamily="34" charset="0"/>
                <a:cs typeface="Arial" pitchFamily="34" charset="0"/>
              </a:rPr>
              <a:t>I</a:t>
            </a:r>
            <a:r>
              <a:rPr lang="en-US" sz="2000" b="1" dirty="0">
                <a:solidFill>
                  <a:srgbClr val="FF0000"/>
                </a:solidFill>
                <a:latin typeface="Arial" pitchFamily="34" charset="0"/>
                <a:cs typeface="Arial" pitchFamily="34" charset="0"/>
              </a:rPr>
              <a:t>. TIÊU CHÍ GIA ĐÌNH HỌC </a:t>
            </a:r>
            <a:r>
              <a:rPr lang="en-US" sz="2000" b="1" dirty="0" smtClean="0">
                <a:solidFill>
                  <a:srgbClr val="FF0000"/>
                </a:solidFill>
                <a:latin typeface="Arial" pitchFamily="34" charset="0"/>
                <a:cs typeface="Arial" pitchFamily="34" charset="0"/>
              </a:rPr>
              <a:t>TẬP</a:t>
            </a:r>
            <a:endParaRPr lang="en-US" sz="2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591211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7133499"/>
              </p:ext>
            </p:extLst>
          </p:nvPr>
        </p:nvGraphicFramePr>
        <p:xfrm>
          <a:off x="152400" y="685801"/>
          <a:ext cx="8763000" cy="6143150"/>
        </p:xfrm>
        <a:graphic>
          <a:graphicData uri="http://schemas.openxmlformats.org/drawingml/2006/table">
            <a:tbl>
              <a:tblPr firstRow="1" firstCol="1" bandRow="1">
                <a:tableStyleId>{5C22544A-7EE6-4342-B048-85BDC9FD1C3A}</a:tableStyleId>
              </a:tblPr>
              <a:tblGrid>
                <a:gridCol w="1095375"/>
                <a:gridCol w="6905625"/>
                <a:gridCol w="762000"/>
              </a:tblGrid>
              <a:tr h="472440">
                <a:tc>
                  <a:txBody>
                    <a:bodyPr/>
                    <a:lstStyle/>
                    <a:p>
                      <a:pPr algn="ctr">
                        <a:spcAft>
                          <a:spcPts val="0"/>
                        </a:spcAft>
                      </a:pPr>
                      <a:r>
                        <a:rPr lang="en-US" sz="2000" dirty="0" err="1">
                          <a:solidFill>
                            <a:srgbClr val="FF0000"/>
                          </a:solidFill>
                          <a:effectLst/>
                          <a:latin typeface="Arial" pitchFamily="34" charset="0"/>
                          <a:cs typeface="Arial" pitchFamily="34" charset="0"/>
                        </a:rPr>
                        <a:t>Tiêu</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chí</a:t>
                      </a:r>
                      <a:endParaRPr lang="en-US" sz="20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c>
                  <a:txBody>
                    <a:bodyPr/>
                    <a:lstStyle/>
                    <a:p>
                      <a:pPr algn="ctr">
                        <a:spcAft>
                          <a:spcPts val="0"/>
                        </a:spcAft>
                      </a:pPr>
                      <a:r>
                        <a:rPr lang="en-US" sz="2000" dirty="0" err="1">
                          <a:solidFill>
                            <a:srgbClr val="FF0000"/>
                          </a:solidFill>
                          <a:effectLst/>
                          <a:latin typeface="Arial" pitchFamily="34" charset="0"/>
                          <a:cs typeface="Arial" pitchFamily="34" charset="0"/>
                        </a:rPr>
                        <a:t>Chỉ</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số</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đánh</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giá</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giai</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đoạn</a:t>
                      </a:r>
                      <a:r>
                        <a:rPr lang="en-US" sz="2000" dirty="0">
                          <a:solidFill>
                            <a:srgbClr val="FF0000"/>
                          </a:solidFill>
                          <a:effectLst/>
                          <a:latin typeface="Arial" pitchFamily="34" charset="0"/>
                          <a:cs typeface="Arial" pitchFamily="34" charset="0"/>
                        </a:rPr>
                        <a:t> 2021 - 2025)</a:t>
                      </a:r>
                      <a:endParaRPr lang="en-US" sz="20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c>
                  <a:txBody>
                    <a:bodyPr/>
                    <a:lstStyle/>
                    <a:p>
                      <a:pPr algn="ctr">
                        <a:spcAft>
                          <a:spcPts val="0"/>
                        </a:spcAft>
                      </a:pPr>
                      <a:r>
                        <a:rPr lang="en-US" sz="1800" dirty="0" err="1">
                          <a:solidFill>
                            <a:srgbClr val="FF0000"/>
                          </a:solidFill>
                          <a:effectLst/>
                          <a:latin typeface="Arial" pitchFamily="34" charset="0"/>
                          <a:cs typeface="Arial" pitchFamily="34" charset="0"/>
                        </a:rPr>
                        <a:t>Điểm</a:t>
                      </a:r>
                      <a:endParaRPr lang="en-US" sz="18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r>
              <a:tr h="1328122">
                <a:tc rowSpan="3">
                  <a:txBody>
                    <a:bodyPr/>
                    <a:lstStyle/>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I. </a:t>
                      </a:r>
                      <a:r>
                        <a:rPr lang="en-US" sz="1600" dirty="0" err="1" smtClean="0">
                          <a:solidFill>
                            <a:srgbClr val="FF0000"/>
                          </a:solidFill>
                          <a:effectLst/>
                          <a:latin typeface="Arial" pitchFamily="34" charset="0"/>
                          <a:cs typeface="Arial" pitchFamily="34" charset="0"/>
                        </a:rPr>
                        <a:t>Kết</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quả</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(55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c>
                  <a:txBody>
                    <a:bodyPr/>
                    <a:lstStyle/>
                    <a:p>
                      <a:pPr algn="just">
                        <a:spcAft>
                          <a:spcPts val="0"/>
                        </a:spcAft>
                      </a:pPr>
                      <a:r>
                        <a:rPr lang="en-US" sz="1600" dirty="0">
                          <a:effectLst/>
                          <a:latin typeface="Arial" pitchFamily="34" charset="0"/>
                          <a:cs typeface="Arial" pitchFamily="34" charset="0"/>
                        </a:rPr>
                        <a:t>1. 80%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 </a:t>
                      </a:r>
                      <a:r>
                        <a:rPr lang="en-US" sz="1600" dirty="0" err="1" smtClean="0">
                          <a:effectLst/>
                          <a:latin typeface="Arial" pitchFamily="34" charset="0"/>
                          <a:cs typeface="Arial" pitchFamily="34" charset="0"/>
                        </a:rPr>
                        <a:t>của</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dòng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danh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“GĐHT”</a:t>
                      </a:r>
                      <a:r>
                        <a:rPr lang="en-US" sz="1600" baseline="0" dirty="0" smtClean="0">
                          <a:effectLst/>
                          <a:latin typeface="Arial" pitchFamily="34" charset="0"/>
                          <a:cs typeface="Arial" pitchFamily="34" charset="0"/>
                        </a:rPr>
                        <a:t> </a:t>
                      </a:r>
                      <a:r>
                        <a:rPr lang="en-US" sz="1600" dirty="0" smtClean="0">
                          <a:effectLst/>
                          <a:latin typeface="Arial" pitchFamily="34" charset="0"/>
                          <a:cs typeface="Arial" pitchFamily="34" charset="0"/>
                        </a:rPr>
                        <a:t>(</a:t>
                      </a:r>
                      <a:r>
                        <a:rPr lang="en-US" sz="1600" dirty="0">
                          <a:effectLst/>
                          <a:latin typeface="Arial" pitchFamily="34" charset="0"/>
                          <a:cs typeface="Arial" pitchFamily="34" charset="0"/>
                        </a:rPr>
                        <a:t>60% </a:t>
                      </a:r>
                      <a:r>
                        <a:rPr lang="en-US" sz="1600" dirty="0" err="1">
                          <a:effectLst/>
                          <a:latin typeface="Arial" pitchFamily="34" charset="0"/>
                          <a:cs typeface="Arial" pitchFamily="34" charset="0"/>
                        </a:rPr>
                        <a:t>đối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núi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sâu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ĐBKK).</a:t>
                      </a:r>
                      <a:r>
                        <a:rPr lang="en-US" sz="1600" baseline="0" dirty="0" smtClean="0">
                          <a:effectLst/>
                          <a:latin typeface="Arial" pitchFamily="34" charset="0"/>
                          <a:cs typeface="Arial" pitchFamily="34" charset="0"/>
                        </a:rPr>
                        <a:t> </a:t>
                      </a:r>
                      <a:r>
                        <a:rPr lang="en-US" sz="1600" dirty="0" err="1" smtClean="0">
                          <a:effectLst/>
                          <a:latin typeface="Arial" pitchFamily="34" charset="0"/>
                          <a:cs typeface="Arial" pitchFamily="34" charset="0"/>
                        </a:rPr>
                        <a:t>Trẻ</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khuyết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cũng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được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trừ</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trường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hợp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ốm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đau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bênh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quá</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nặng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khả</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tập</a:t>
                      </a:r>
                      <a:r>
                        <a:rPr lang="en-US" sz="1600" dirty="0">
                          <a:effectLst/>
                          <a:latin typeface="Arial" pitchFamily="34" charset="0"/>
                          <a:cs typeface="Arial" pitchFamily="34" charset="0"/>
                        </a:rPr>
                        <a:t>).</a:t>
                      </a:r>
                    </a:p>
                    <a:p>
                      <a:pPr algn="just">
                        <a:spcAft>
                          <a:spcPts val="0"/>
                        </a:spcAft>
                      </a:pPr>
                      <a:r>
                        <a:rPr lang="en-US" sz="1600" dirty="0">
                          <a:effectLst/>
                          <a:latin typeface="Arial" pitchFamily="34" charset="0"/>
                          <a:cs typeface="Arial" pitchFamily="34" charset="0"/>
                        </a:rPr>
                        <a:t>- 90% </a:t>
                      </a:r>
                      <a:r>
                        <a:rPr lang="en-US" sz="1600" dirty="0" err="1">
                          <a:effectLst/>
                          <a:latin typeface="Arial" pitchFamily="34" charset="0"/>
                          <a:cs typeface="Arial" pitchFamily="34" charset="0"/>
                        </a:rPr>
                        <a:t>đoàn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thanh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dòng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theo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khóa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ngắn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kỹ</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dụng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điện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phục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vụ</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dirty="0">
                          <a:solidFill>
                            <a:srgbClr val="FF0000"/>
                          </a:solidFill>
                          <a:effectLst/>
                          <a:latin typeface="Arial" pitchFamily="34" charset="0"/>
                          <a:cs typeface="Arial" pitchFamily="34" charset="0"/>
                        </a:rPr>
                        <a:t>20</a:t>
                      </a:r>
                      <a:endParaRPr lang="en-US" sz="1600" dirty="0">
                        <a:solidFill>
                          <a:srgbClr val="FF0000"/>
                        </a:solidFill>
                        <a:effectLst/>
                        <a:latin typeface="Arial" pitchFamily="34" charset="0"/>
                        <a:ea typeface="Times New Roman"/>
                        <a:cs typeface="Arial" pitchFamily="34" charset="0"/>
                      </a:endParaRPr>
                    </a:p>
                  </a:txBody>
                  <a:tcPr marL="29689" marR="29689" marT="0" marB="0"/>
                </a:tc>
              </a:tr>
              <a:tr h="567692">
                <a:tc vMerge="1">
                  <a:txBody>
                    <a:bodyPr/>
                    <a:lstStyle/>
                    <a:p>
                      <a:endParaRPr lang="en-US"/>
                    </a:p>
                  </a:txBody>
                  <a:tcPr/>
                </a:tc>
                <a:tc>
                  <a:txBody>
                    <a:bodyPr/>
                    <a:lstStyle/>
                    <a:p>
                      <a:pPr algn="just">
                        <a:spcAft>
                          <a:spcPts val="0"/>
                        </a:spcAft>
                      </a:pPr>
                      <a:r>
                        <a:rPr lang="en-US" sz="1600" dirty="0">
                          <a:solidFill>
                            <a:srgbClr val="FF0000"/>
                          </a:solidFill>
                          <a:effectLst/>
                          <a:latin typeface="Arial" pitchFamily="34" charset="0"/>
                          <a:cs typeface="Arial" pitchFamily="34" charset="0"/>
                        </a:rPr>
                        <a:t>2. 100% </a:t>
                      </a:r>
                      <a:r>
                        <a:rPr lang="en-US" sz="1600" dirty="0" err="1">
                          <a:solidFill>
                            <a:srgbClr val="FF0000"/>
                          </a:solidFill>
                          <a:effectLst/>
                          <a:latin typeface="Arial" pitchFamily="34" charset="0"/>
                          <a:cs typeface="Arial" pitchFamily="34" charset="0"/>
                        </a:rPr>
                        <a:t>người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tuổi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từ</a:t>
                      </a:r>
                      <a:r>
                        <a:rPr lang="en-US" sz="1600" dirty="0">
                          <a:solidFill>
                            <a:srgbClr val="FF0000"/>
                          </a:solidFill>
                          <a:effectLst/>
                          <a:latin typeface="Arial" pitchFamily="34" charset="0"/>
                          <a:cs typeface="Arial" pitchFamily="34" charset="0"/>
                        </a:rPr>
                        <a:t> 16-60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chuẩn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biết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chữ</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mức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a:t>
                      </a:r>
                      <a:r>
                        <a:rPr lang="en-US" sz="1600" dirty="0">
                          <a:solidFill>
                            <a:srgbClr val="FF0000"/>
                          </a:solidFill>
                          <a:effectLst/>
                          <a:latin typeface="Arial" pitchFamily="34" charset="0"/>
                          <a:cs typeface="Arial" pitchFamily="34" charset="0"/>
                        </a:rPr>
                        <a:t> 2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lên</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đối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với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vùng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núi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vùng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sâu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vùng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xa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vùng</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ĐBKK </a:t>
                      </a:r>
                      <a:r>
                        <a:rPr lang="en-US" sz="1600" dirty="0" err="1" smtClean="0">
                          <a:solidFill>
                            <a:srgbClr val="FF0000"/>
                          </a:solidFill>
                          <a:effectLst/>
                          <a:latin typeface="Arial" pitchFamily="34" charset="0"/>
                          <a:cs typeface="Arial" pitchFamily="34" charset="0"/>
                        </a:rPr>
                        <a:t>từ</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90%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lên</a:t>
                      </a:r>
                      <a:endParaRPr lang="en-US" sz="1600" dirty="0">
                        <a:solidFill>
                          <a:srgbClr val="FF0000"/>
                        </a:solidFill>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a:effectLst/>
                          <a:latin typeface="Arial" pitchFamily="34" charset="0"/>
                          <a:cs typeface="Arial" pitchFamily="34" charset="0"/>
                        </a:rPr>
                        <a:t>15</a:t>
                      </a:r>
                      <a:endParaRPr lang="en-US" sz="1600">
                        <a:effectLst/>
                        <a:latin typeface="Arial" pitchFamily="34" charset="0"/>
                        <a:ea typeface="Times New Roman"/>
                        <a:cs typeface="Arial" pitchFamily="34" charset="0"/>
                      </a:endParaRPr>
                    </a:p>
                  </a:txBody>
                  <a:tcPr marL="29689" marR="29689" marT="0" marB="0"/>
                </a:tc>
              </a:tr>
              <a:tr h="340615">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3. 40%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lớn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dòng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danh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“CDHT”</a:t>
                      </a:r>
                      <a:endParaRPr lang="en-US" sz="1600" dirty="0">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dirty="0">
                          <a:solidFill>
                            <a:srgbClr val="FF0000"/>
                          </a:solidFill>
                          <a:effectLst/>
                          <a:latin typeface="Arial" pitchFamily="34" charset="0"/>
                          <a:cs typeface="Arial" pitchFamily="34" charset="0"/>
                        </a:rPr>
                        <a:t>20</a:t>
                      </a:r>
                      <a:endParaRPr lang="en-US" sz="1600" dirty="0">
                        <a:solidFill>
                          <a:srgbClr val="FF0000"/>
                        </a:solidFill>
                        <a:effectLst/>
                        <a:latin typeface="Arial" pitchFamily="34" charset="0"/>
                        <a:ea typeface="Times New Roman"/>
                        <a:cs typeface="Arial" pitchFamily="34" charset="0"/>
                      </a:endParaRPr>
                    </a:p>
                  </a:txBody>
                  <a:tcPr marL="29689" marR="29689" marT="0" marB="0"/>
                </a:tc>
              </a:tr>
              <a:tr h="936991">
                <a:tc rowSpan="2">
                  <a:txBody>
                    <a:bodyPr/>
                    <a:lstStyle/>
                    <a:p>
                      <a:pPr>
                        <a:spcAft>
                          <a:spcPts val="0"/>
                        </a:spcAft>
                      </a:pPr>
                      <a:r>
                        <a:rPr lang="en-US" sz="1600" dirty="0">
                          <a:solidFill>
                            <a:srgbClr val="FF0000"/>
                          </a:solidFill>
                          <a:effectLst/>
                          <a:latin typeface="Arial" pitchFamily="34" charset="0"/>
                          <a:cs typeface="Arial" pitchFamily="34" charset="0"/>
                        </a:rPr>
                        <a:t>II. </a:t>
                      </a:r>
                      <a:r>
                        <a:rPr lang="en-US" sz="1600" dirty="0" err="1">
                          <a:solidFill>
                            <a:srgbClr val="FF0000"/>
                          </a:solidFill>
                          <a:effectLst/>
                          <a:latin typeface="Arial" pitchFamily="34" charset="0"/>
                          <a:cs typeface="Arial" pitchFamily="34" charset="0"/>
                        </a:rPr>
                        <a:t>Điều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(25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c>
                  <a:txBody>
                    <a:bodyPr/>
                    <a:lstStyle/>
                    <a:p>
                      <a:pPr algn="just">
                        <a:spcAft>
                          <a:spcPts val="0"/>
                        </a:spcAft>
                      </a:pPr>
                      <a:r>
                        <a:rPr lang="en-US" sz="1600" dirty="0">
                          <a:effectLst/>
                          <a:latin typeface="Arial" pitchFamily="34" charset="0"/>
                          <a:cs typeface="Arial" pitchFamily="34" charset="0"/>
                        </a:rPr>
                        <a:t>4. </a:t>
                      </a:r>
                      <a:r>
                        <a:rPr lang="en-US" sz="1600" dirty="0" err="1">
                          <a:solidFill>
                            <a:srgbClr val="FF0000"/>
                          </a:solidFill>
                          <a:effectLst/>
                          <a:latin typeface="Arial" pitchFamily="34" charset="0"/>
                          <a:cs typeface="Arial" pitchFamily="34" charset="0"/>
                        </a:rPr>
                        <a:t>Dòng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nhiều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hình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thức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khen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thưởng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kịp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thời</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những</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thành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thần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tự</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và</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tham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gia</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HTTX, </a:t>
                      </a:r>
                      <a:r>
                        <a:rPr lang="en-US" sz="1600" dirty="0" err="1">
                          <a:solidFill>
                            <a:srgbClr val="FF0000"/>
                          </a:solidFill>
                          <a:effectLst/>
                          <a:latin typeface="Arial" pitchFamily="34" charset="0"/>
                          <a:cs typeface="Arial" pitchFamily="34" charset="0"/>
                        </a:rPr>
                        <a:t>giúp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đỡ</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đình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khăn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bảo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đảm</a:t>
                      </a:r>
                      <a:r>
                        <a:rPr lang="en-US" sz="1600" dirty="0">
                          <a:solidFill>
                            <a:srgbClr val="FF0000"/>
                          </a:solidFill>
                          <a:effectLst/>
                          <a:latin typeface="Arial" pitchFamily="34" charset="0"/>
                          <a:cs typeface="Arial" pitchFamily="34" charset="0"/>
                        </a:rPr>
                        <a:t> con </a:t>
                      </a:r>
                      <a:r>
                        <a:rPr lang="en-US" sz="1600" dirty="0" err="1">
                          <a:solidFill>
                            <a:srgbClr val="FF0000"/>
                          </a:solidFill>
                          <a:effectLst/>
                          <a:latin typeface="Arial" pitchFamily="34" charset="0"/>
                          <a:cs typeface="Arial" pitchFamily="34" charset="0"/>
                        </a:rPr>
                        <a:t>em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dòng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đều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được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và</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yêu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cầu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của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Bộ</a:t>
                      </a:r>
                      <a:r>
                        <a:rPr lang="en-US" sz="1600" dirty="0">
                          <a:solidFill>
                            <a:srgbClr val="FF0000"/>
                          </a:solidFill>
                          <a:effectLst/>
                          <a:latin typeface="Arial" pitchFamily="34" charset="0"/>
                          <a:cs typeface="Arial" pitchFamily="34" charset="0"/>
                        </a:rPr>
                        <a:t> GDĐT.</a:t>
                      </a:r>
                      <a:endParaRPr lang="en-US" sz="1600" dirty="0">
                        <a:solidFill>
                          <a:srgbClr val="FF0000"/>
                        </a:solidFill>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a:effectLst/>
                          <a:latin typeface="Arial" pitchFamily="34" charset="0"/>
                          <a:cs typeface="Arial" pitchFamily="34" charset="0"/>
                        </a:rPr>
                        <a:t>15</a:t>
                      </a:r>
                      <a:endParaRPr lang="en-US" sz="1600">
                        <a:effectLst/>
                        <a:latin typeface="Arial" pitchFamily="34" charset="0"/>
                        <a:ea typeface="Times New Roman"/>
                        <a:cs typeface="Arial" pitchFamily="34" charset="0"/>
                      </a:endParaRPr>
                    </a:p>
                  </a:txBody>
                  <a:tcPr marL="29689" marR="29689" marT="0" marB="0"/>
                </a:tc>
              </a:tr>
              <a:tr h="340615">
                <a:tc vMerge="1">
                  <a:txBody>
                    <a:bodyPr/>
                    <a:lstStyle/>
                    <a:p>
                      <a:endParaRPr lang="en-US"/>
                    </a:p>
                  </a:txBody>
                  <a:tcPr/>
                </a:tc>
                <a:tc>
                  <a:txBody>
                    <a:bodyPr/>
                    <a:lstStyle/>
                    <a:p>
                      <a:pPr>
                        <a:spcAft>
                          <a:spcPts val="0"/>
                        </a:spcAft>
                      </a:pPr>
                      <a:r>
                        <a:rPr lang="en-US" sz="1600" dirty="0">
                          <a:effectLst/>
                          <a:latin typeface="Arial" pitchFamily="34" charset="0"/>
                          <a:cs typeface="Arial" pitchFamily="34" charset="0"/>
                        </a:rPr>
                        <a:t>5. </a:t>
                      </a:r>
                      <a:r>
                        <a:rPr lang="en-US" sz="1600" dirty="0" err="1">
                          <a:effectLst/>
                          <a:latin typeface="Arial" pitchFamily="34" charset="0"/>
                          <a:cs typeface="Arial" pitchFamily="34" charset="0"/>
                        </a:rPr>
                        <a:t>Quỹ</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KH </a:t>
                      </a:r>
                      <a:r>
                        <a:rPr lang="en-US" sz="1600" dirty="0" err="1">
                          <a:effectLst/>
                          <a:latin typeface="Arial" pitchFamily="34" charset="0"/>
                          <a:cs typeface="Arial" pitchFamily="34" charset="0"/>
                        </a:rPr>
                        <a:t>của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dòng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từ</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66.000 </a:t>
                      </a:r>
                      <a:r>
                        <a:rPr lang="en-US" sz="1600" dirty="0" err="1">
                          <a:effectLst/>
                          <a:latin typeface="Arial" pitchFamily="34" charset="0"/>
                          <a:cs typeface="Arial" pitchFamily="34" charset="0"/>
                        </a:rPr>
                        <a:t>đồng</a:t>
                      </a:r>
                      <a:r>
                        <a:rPr lang="en-US" sz="1600" dirty="0">
                          <a:effectLst/>
                          <a:latin typeface="Arial" pitchFamily="34" charset="0"/>
                          <a:cs typeface="Arial" pitchFamily="34" charset="0"/>
                        </a:rPr>
                        <a:t>/</a:t>
                      </a:r>
                      <a:r>
                        <a:rPr lang="en-US" sz="1600" dirty="0" err="1">
                          <a:effectLst/>
                          <a:latin typeface="Arial" pitchFamily="34" charset="0"/>
                          <a:cs typeface="Arial" pitchFamily="34" charset="0"/>
                        </a:rPr>
                        <a:t>đầu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ngày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càng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tăng</a:t>
                      </a:r>
                      <a:r>
                        <a:rPr lang="en-US" sz="1600" dirty="0" smtClean="0">
                          <a:effectLst/>
                          <a:latin typeface="Arial" pitchFamily="34" charset="0"/>
                          <a:cs typeface="Arial" pitchFamily="34" charset="0"/>
                        </a:rPr>
                        <a:t>. N</a:t>
                      </a:r>
                      <a:r>
                        <a:rPr lang="vi-VN" sz="1600" dirty="0" smtClean="0">
                          <a:effectLst/>
                          <a:latin typeface="Arial" pitchFamily="34" charset="0"/>
                          <a:cs typeface="Arial" pitchFamily="34" charset="0"/>
                        </a:rPr>
                        <a:t>ơ</a:t>
                      </a:r>
                      <a:r>
                        <a:rPr lang="en-US" sz="1600" dirty="0" smtClean="0">
                          <a:effectLst/>
                          <a:latin typeface="Arial" pitchFamily="34" charset="0"/>
                          <a:cs typeface="Arial" pitchFamily="34" charset="0"/>
                        </a:rPr>
                        <a:t>i </a:t>
                      </a:r>
                      <a:r>
                        <a:rPr lang="en-US" sz="1600" dirty="0" err="1" smtClean="0">
                          <a:effectLst/>
                          <a:latin typeface="Arial" pitchFamily="34" charset="0"/>
                          <a:cs typeface="Arial" pitchFamily="34" charset="0"/>
                        </a:rPr>
                        <a:t>khó</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kh</a:t>
                      </a:r>
                      <a:r>
                        <a:rPr lang="vi-VN" sz="1600" dirty="0" smtClean="0">
                          <a:effectLst/>
                          <a:latin typeface="Arial" pitchFamily="34" charset="0"/>
                          <a:cs typeface="Arial" pitchFamily="34" charset="0"/>
                        </a:rPr>
                        <a:t>ă</a:t>
                      </a:r>
                      <a:r>
                        <a:rPr lang="en-US" sz="1600" dirty="0" smtClean="0">
                          <a:effectLst/>
                          <a:latin typeface="Arial" pitchFamily="34" charset="0"/>
                          <a:cs typeface="Arial" pitchFamily="34" charset="0"/>
                        </a:rPr>
                        <a:t>n </a:t>
                      </a:r>
                      <a:r>
                        <a:rPr lang="en-US" sz="1600" dirty="0" err="1" smtClean="0">
                          <a:effectLst/>
                          <a:latin typeface="Arial" pitchFamily="34" charset="0"/>
                          <a:cs typeface="Arial" pitchFamily="34" charset="0"/>
                        </a:rPr>
                        <a:t>là</a:t>
                      </a:r>
                      <a:r>
                        <a:rPr lang="en-US" sz="1600" dirty="0" smtClean="0">
                          <a:effectLst/>
                          <a:latin typeface="Arial" pitchFamily="34" charset="0"/>
                          <a:cs typeface="Arial" pitchFamily="34" charset="0"/>
                        </a:rPr>
                        <a:t> 60.000</a:t>
                      </a:r>
                      <a:r>
                        <a:rPr lang="en-US" sz="1600" baseline="0" dirty="0" smtClean="0">
                          <a:effectLst/>
                          <a:latin typeface="Arial" pitchFamily="34" charset="0"/>
                          <a:cs typeface="Arial" pitchFamily="34" charset="0"/>
                        </a:rPr>
                        <a:t> </a:t>
                      </a:r>
                      <a:r>
                        <a:rPr lang="vi-VN" sz="1600" baseline="0" dirty="0" smtClean="0">
                          <a:effectLst/>
                          <a:latin typeface="Arial" pitchFamily="34" charset="0"/>
                          <a:cs typeface="Arial" pitchFamily="34" charset="0"/>
                        </a:rPr>
                        <a:t>đ</a:t>
                      </a:r>
                      <a:r>
                        <a:rPr lang="en-US" sz="1600" baseline="0" dirty="0" smtClean="0">
                          <a:effectLst/>
                          <a:latin typeface="Arial" pitchFamily="34" charset="0"/>
                          <a:cs typeface="Arial" pitchFamily="34" charset="0"/>
                        </a:rPr>
                        <a:t>/</a:t>
                      </a:r>
                      <a:r>
                        <a:rPr lang="en-US" sz="1600" baseline="0" dirty="0" err="1" smtClean="0">
                          <a:effectLst/>
                          <a:latin typeface="Arial" pitchFamily="34" charset="0"/>
                          <a:cs typeface="Arial" pitchFamily="34" charset="0"/>
                        </a:rPr>
                        <a:t>ng</a:t>
                      </a:r>
                      <a:endParaRPr lang="en-US" sz="1600" dirty="0">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9689" marR="29689" marT="0" marB="0"/>
                </a:tc>
              </a:tr>
              <a:tr h="681231">
                <a:tc rowSpan="2">
                  <a:txBody>
                    <a:bodyPr/>
                    <a:lstStyle/>
                    <a:p>
                      <a:pPr>
                        <a:spcAft>
                          <a:spcPts val="0"/>
                        </a:spcAft>
                      </a:pPr>
                      <a:r>
                        <a:rPr lang="en-US" sz="1600" dirty="0">
                          <a:solidFill>
                            <a:srgbClr val="FF0000"/>
                          </a:solidFill>
                          <a:effectLst/>
                          <a:latin typeface="Arial" pitchFamily="34" charset="0"/>
                          <a:cs typeface="Arial" pitchFamily="34" charset="0"/>
                        </a:rPr>
                        <a:t>III. </a:t>
                      </a:r>
                      <a:r>
                        <a:rPr lang="en-US" sz="1600" dirty="0" err="1">
                          <a:solidFill>
                            <a:srgbClr val="FF0000"/>
                          </a:solidFill>
                          <a:effectLst/>
                          <a:latin typeface="Arial" pitchFamily="34" charset="0"/>
                          <a:cs typeface="Arial" pitchFamily="34" charset="0"/>
                        </a:rPr>
                        <a:t>Tác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dụng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của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(20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9689" marR="29689" marT="0" marB="0">
                    <a:solidFill>
                      <a:srgbClr val="FFFF00"/>
                    </a:solidFill>
                  </a:tcPr>
                </a:tc>
                <a:tc>
                  <a:txBody>
                    <a:bodyPr/>
                    <a:lstStyle/>
                    <a:p>
                      <a:pPr algn="just">
                        <a:spcAft>
                          <a:spcPts val="0"/>
                        </a:spcAft>
                      </a:pPr>
                      <a:r>
                        <a:rPr lang="en-US" sz="1600" dirty="0">
                          <a:solidFill>
                            <a:srgbClr val="FF0000"/>
                          </a:solidFill>
                          <a:effectLst/>
                          <a:latin typeface="Arial" pitchFamily="34" charset="0"/>
                          <a:cs typeface="Arial" pitchFamily="34" charset="0"/>
                        </a:rPr>
                        <a:t>6. </a:t>
                      </a:r>
                      <a:r>
                        <a:rPr lang="en-US" sz="1600" dirty="0" err="1" smtClean="0">
                          <a:solidFill>
                            <a:srgbClr val="FF0000"/>
                          </a:solidFill>
                          <a:effectLst/>
                          <a:latin typeface="Arial" pitchFamily="34" charset="0"/>
                          <a:cs typeface="Arial" pitchFamily="34" charset="0"/>
                        </a:rPr>
                        <a:t>Dòng</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không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hộ</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nghèo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đình</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đoàn</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giúp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đỡ</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nhau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SX, KD, DV. </a:t>
                      </a:r>
                      <a:r>
                        <a:rPr lang="en-US" sz="1600" dirty="0" err="1" smtClean="0">
                          <a:solidFill>
                            <a:srgbClr val="FF0000"/>
                          </a:solidFill>
                          <a:effectLst/>
                          <a:latin typeface="Arial" pitchFamily="34" charset="0"/>
                          <a:cs typeface="Arial" pitchFamily="34" charset="0"/>
                        </a:rPr>
                        <a:t>Người</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tuổi</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LĐ </a:t>
                      </a:r>
                      <a:r>
                        <a:rPr lang="en-US" sz="1600" dirty="0" err="1" smtClean="0">
                          <a:solidFill>
                            <a:srgbClr val="FF0000"/>
                          </a:solidFill>
                          <a:effectLst/>
                          <a:latin typeface="Arial" pitchFamily="34" charset="0"/>
                          <a:cs typeface="Arial" pitchFamily="34" charset="0"/>
                        </a:rPr>
                        <a:t>đều</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nghề</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hoặc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việc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làm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ổn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định</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9689" marR="29689" marT="0" marB="0"/>
                </a:tc>
              </a:tr>
              <a:tr h="1290010">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7. </a:t>
                      </a:r>
                      <a:r>
                        <a:rPr lang="en-US" sz="1600" dirty="0" err="1">
                          <a:effectLst/>
                          <a:latin typeface="Arial" pitchFamily="34" charset="0"/>
                          <a:cs typeface="Arial" pitchFamily="34" charset="0"/>
                        </a:rPr>
                        <a:t>Dòng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tích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tham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trào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xây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dựng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NTM, </a:t>
                      </a:r>
                      <a:r>
                        <a:rPr lang="en-US" sz="1600" dirty="0" err="1">
                          <a:effectLst/>
                          <a:latin typeface="Arial" pitchFamily="34" charset="0"/>
                          <a:cs typeface="Arial" pitchFamily="34" charset="0"/>
                        </a:rPr>
                        <a:t>đô</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minh, </a:t>
                      </a:r>
                      <a:r>
                        <a:rPr lang="en-US" sz="1600" dirty="0" smtClean="0">
                          <a:effectLst/>
                          <a:latin typeface="Arial" pitchFamily="34" charset="0"/>
                          <a:cs typeface="Arial" pitchFamily="34" charset="0"/>
                        </a:rPr>
                        <a:t>TDĐKXDĐSVHKDC; </a:t>
                      </a:r>
                      <a:r>
                        <a:rPr lang="en-US" sz="1600" dirty="0" err="1">
                          <a:effectLst/>
                          <a:latin typeface="Arial" pitchFamily="34" charset="0"/>
                          <a:cs typeface="Arial" pitchFamily="34" charset="0"/>
                        </a:rPr>
                        <a:t>phát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triển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hóa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đọc</a:t>
                      </a:r>
                      <a:r>
                        <a:rPr lang="en-US" sz="1600" dirty="0">
                          <a:effectLst/>
                          <a:latin typeface="Arial" pitchFamily="34" charset="0"/>
                          <a:cs typeface="Arial" pitchFamily="34" charset="0"/>
                        </a:rPr>
                        <a:t>, HTSĐ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TTHTCĐ, </a:t>
                      </a:r>
                      <a:r>
                        <a:rPr lang="en-US" sz="1600" dirty="0" err="1">
                          <a:effectLst/>
                          <a:latin typeface="Arial" pitchFamily="34" charset="0"/>
                          <a:cs typeface="Arial" pitchFamily="34" charset="0"/>
                        </a:rPr>
                        <a:t>nhà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hóa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thư</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trào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quan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của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địa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phương</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9689" marR="2968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9689" marR="29689" marT="0" marB="0"/>
                </a:tc>
              </a:tr>
            </a:tbl>
          </a:graphicData>
        </a:graphic>
      </p:graphicFrame>
      <p:sp>
        <p:nvSpPr>
          <p:cNvPr id="4" name="TextBox 3"/>
          <p:cNvSpPr txBox="1"/>
          <p:nvPr/>
        </p:nvSpPr>
        <p:spPr>
          <a:xfrm>
            <a:off x="1981200" y="170564"/>
            <a:ext cx="5867400" cy="461665"/>
          </a:xfrm>
          <a:prstGeom prst="rect">
            <a:avLst/>
          </a:prstGeom>
          <a:noFill/>
        </p:spPr>
        <p:txBody>
          <a:bodyPr wrap="square" rtlCol="0">
            <a:spAutoFit/>
          </a:bodyPr>
          <a:lstStyle/>
          <a:p>
            <a:pPr algn="ctr"/>
            <a:r>
              <a:rPr lang="en-US" sz="2400" b="1" dirty="0" smtClean="0">
                <a:solidFill>
                  <a:srgbClr val="FF0000"/>
                </a:solidFill>
              </a:rPr>
              <a:t>2. </a:t>
            </a:r>
            <a:r>
              <a:rPr lang="en-US" sz="2400" b="1" dirty="0" smtClean="0">
                <a:solidFill>
                  <a:srgbClr val="FF0000"/>
                </a:solidFill>
              </a:rPr>
              <a:t>TIÊU CHÍ MÔ </a:t>
            </a:r>
            <a:r>
              <a:rPr lang="en-US" sz="2400" b="1" dirty="0">
                <a:solidFill>
                  <a:srgbClr val="FF0000"/>
                </a:solidFill>
              </a:rPr>
              <a:t>HÌNH DÒNG HỌ HỌC </a:t>
            </a:r>
            <a:r>
              <a:rPr lang="en-US" sz="2400" b="1" dirty="0" smtClean="0">
                <a:solidFill>
                  <a:srgbClr val="FF0000"/>
                </a:solidFill>
              </a:rPr>
              <a:t>TẬP</a:t>
            </a:r>
            <a:endParaRPr lang="en-US" sz="2400" b="1" dirty="0">
              <a:solidFill>
                <a:srgbClr val="FF0000"/>
              </a:solidFill>
            </a:endParaRPr>
          </a:p>
        </p:txBody>
      </p:sp>
    </p:spTree>
    <p:extLst>
      <p:ext uri="{BB962C8B-B14F-4D97-AF65-F5344CB8AC3E}">
        <p14:creationId xmlns:p14="http://schemas.microsoft.com/office/powerpoint/2010/main" val="3103271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07085170"/>
              </p:ext>
            </p:extLst>
          </p:nvPr>
        </p:nvGraphicFramePr>
        <p:xfrm>
          <a:off x="304801" y="629646"/>
          <a:ext cx="8534400" cy="6240457"/>
        </p:xfrm>
        <a:graphic>
          <a:graphicData uri="http://schemas.openxmlformats.org/drawingml/2006/table">
            <a:tbl>
              <a:tblPr firstRow="1" firstCol="1" bandRow="1">
                <a:tableStyleId>{5C22544A-7EE6-4342-B048-85BDC9FD1C3A}</a:tableStyleId>
              </a:tblPr>
              <a:tblGrid>
                <a:gridCol w="1086196"/>
                <a:gridCol w="6686203"/>
                <a:gridCol w="762001"/>
              </a:tblGrid>
              <a:tr h="215401">
                <a:tc>
                  <a:txBody>
                    <a:bodyPr/>
                    <a:lstStyle/>
                    <a:p>
                      <a:pPr algn="ctr">
                        <a:spcBef>
                          <a:spcPts val="300"/>
                        </a:spcBef>
                        <a:spcAft>
                          <a:spcPts val="0"/>
                        </a:spcAft>
                      </a:pPr>
                      <a:r>
                        <a:rPr lang="en-US" sz="2000" dirty="0" err="1">
                          <a:solidFill>
                            <a:srgbClr val="FF0000"/>
                          </a:solidFill>
                          <a:effectLst/>
                          <a:latin typeface="Arial" pitchFamily="34" charset="0"/>
                          <a:cs typeface="Arial" pitchFamily="34" charset="0"/>
                        </a:rPr>
                        <a:t>Tiêu</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chí</a:t>
                      </a:r>
                      <a:endParaRPr lang="en-US" sz="20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ctr">
                        <a:spcBef>
                          <a:spcPts val="300"/>
                        </a:spcBef>
                        <a:spcAft>
                          <a:spcPts val="0"/>
                        </a:spcAft>
                      </a:pPr>
                      <a:r>
                        <a:rPr lang="en-US" sz="2000" dirty="0" err="1">
                          <a:solidFill>
                            <a:srgbClr val="FF0000"/>
                          </a:solidFill>
                          <a:effectLst/>
                          <a:latin typeface="Arial" pitchFamily="34" charset="0"/>
                          <a:cs typeface="Arial" pitchFamily="34" charset="0"/>
                        </a:rPr>
                        <a:t>Chỉ</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số</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đánh</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giá</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giai</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đoạn</a:t>
                      </a:r>
                      <a:r>
                        <a:rPr lang="en-US" sz="2000" dirty="0">
                          <a:solidFill>
                            <a:srgbClr val="FF0000"/>
                          </a:solidFill>
                          <a:effectLst/>
                          <a:latin typeface="Arial" pitchFamily="34" charset="0"/>
                          <a:cs typeface="Arial" pitchFamily="34" charset="0"/>
                        </a:rPr>
                        <a:t> 2021 - 2025)</a:t>
                      </a:r>
                      <a:endParaRPr lang="en-US" sz="20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ctr">
                        <a:spcBef>
                          <a:spcPts val="300"/>
                        </a:spcBef>
                        <a:spcAft>
                          <a:spcPts val="0"/>
                        </a:spcAft>
                      </a:pPr>
                      <a:r>
                        <a:rPr lang="en-US" sz="2000" dirty="0" err="1">
                          <a:solidFill>
                            <a:srgbClr val="FF0000"/>
                          </a:solidFill>
                          <a:effectLst/>
                          <a:latin typeface="Arial" pitchFamily="34" charset="0"/>
                          <a:cs typeface="Arial" pitchFamily="34" charset="0"/>
                        </a:rPr>
                        <a:t>Điểm</a:t>
                      </a:r>
                      <a:endParaRPr lang="en-US" sz="20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r>
              <a:tr h="650514">
                <a:tc rowSpan="3">
                  <a:txBody>
                    <a:bodyPr/>
                    <a:lstStyle/>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I.  </a:t>
                      </a:r>
                      <a:r>
                        <a:rPr lang="en-US" sz="1600" dirty="0" err="1">
                          <a:solidFill>
                            <a:srgbClr val="FF0000"/>
                          </a:solidFill>
                          <a:effectLst/>
                          <a:latin typeface="Arial" pitchFamily="34" charset="0"/>
                          <a:cs typeface="Arial" pitchFamily="34" charset="0"/>
                        </a:rPr>
                        <a:t>Kết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quả</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(50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just">
                        <a:spcAft>
                          <a:spcPts val="0"/>
                        </a:spcAft>
                      </a:pPr>
                      <a:r>
                        <a:rPr lang="en-US" sz="1600" dirty="0">
                          <a:effectLst/>
                          <a:latin typeface="Arial" pitchFamily="34" charset="0"/>
                          <a:cs typeface="Arial" pitchFamily="34" charset="0"/>
                        </a:rPr>
                        <a:t>1. 80%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cộng</a:t>
                      </a:r>
                      <a:r>
                        <a:rPr lang="en-US" sz="1600" dirty="0" smtClean="0">
                          <a:effectLst/>
                          <a:latin typeface="Arial" pitchFamily="34" charset="0"/>
                          <a:cs typeface="Arial" pitchFamily="34" charset="0"/>
                        </a:rPr>
                        <a:t> </a:t>
                      </a:r>
                      <a:r>
                        <a:rPr lang="vi-VN" sz="1600" dirty="0" smtClean="0">
                          <a:effectLst/>
                          <a:latin typeface="Arial" pitchFamily="34" charset="0"/>
                          <a:cs typeface="Arial" pitchFamily="34" charset="0"/>
                        </a:rPr>
                        <a:t>đồ</a:t>
                      </a:r>
                      <a:r>
                        <a:rPr lang="en-US" sz="1600" dirty="0" err="1" smtClean="0">
                          <a:effectLst/>
                          <a:latin typeface="Arial" pitchFamily="34" charset="0"/>
                          <a:cs typeface="Arial" pitchFamily="34" charset="0"/>
                        </a:rPr>
                        <a:t>ng</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đăng</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ký</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danh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“GĐHT” </a:t>
                      </a:r>
                      <a:r>
                        <a:rPr lang="en-US" sz="1600" dirty="0">
                          <a:effectLst/>
                          <a:latin typeface="Arial" pitchFamily="34" charset="0"/>
                          <a:cs typeface="Arial" pitchFamily="34" charset="0"/>
                        </a:rPr>
                        <a:t>(60% </a:t>
                      </a:r>
                      <a:r>
                        <a:rPr lang="en-US" sz="1600" dirty="0" err="1" smtClean="0">
                          <a:effectLst/>
                          <a:latin typeface="Arial" pitchFamily="34" charset="0"/>
                          <a:cs typeface="Arial" pitchFamily="34" charset="0"/>
                        </a:rPr>
                        <a:t>với</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núi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sâu</a:t>
                      </a:r>
                      <a:r>
                        <a:rPr lang="en-US" sz="1600" dirty="0">
                          <a:effectLst/>
                          <a:latin typeface="Arial" pitchFamily="34" charset="0"/>
                          <a:cs typeface="Arial" pitchFamily="34" charset="0"/>
                        </a:rPr>
                        <a:t>, </a:t>
                      </a:r>
                      <a:r>
                        <a:rPr lang="vi-VN" sz="1600" dirty="0" smtClean="0">
                          <a:effectLst/>
                          <a:latin typeface="Arial" pitchFamily="34" charset="0"/>
                          <a:cs typeface="Arial" pitchFamily="34" charset="0"/>
                        </a:rPr>
                        <a:t>đ</a:t>
                      </a:r>
                      <a:r>
                        <a:rPr lang="en-US" sz="1600" dirty="0" err="1" smtClean="0">
                          <a:effectLst/>
                          <a:latin typeface="Arial" pitchFamily="34" charset="0"/>
                          <a:cs typeface="Arial" pitchFamily="34" charset="0"/>
                        </a:rPr>
                        <a:t>bkk</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đó</a:t>
                      </a:r>
                      <a:r>
                        <a:rPr lang="en-US" sz="1600" dirty="0">
                          <a:effectLst/>
                          <a:latin typeface="Arial" pitchFamily="34" charset="0"/>
                          <a:cs typeface="Arial" pitchFamily="34" charset="0"/>
                        </a:rPr>
                        <a:t> 70% </a:t>
                      </a:r>
                      <a:r>
                        <a:rPr lang="en-US" sz="1600" dirty="0" err="1">
                          <a:effectLst/>
                          <a:latin typeface="Arial" pitchFamily="34" charset="0"/>
                          <a:cs typeface="Arial" pitchFamily="34" charset="0"/>
                        </a:rPr>
                        <a:t>trở</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lên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số</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đăng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ký</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đạt</a:t>
                      </a:r>
                      <a:r>
                        <a:rPr lang="en-US" sz="1600" dirty="0" smtClean="0">
                          <a:effectLst/>
                          <a:latin typeface="Arial" pitchFamily="34" charset="0"/>
                          <a:cs typeface="Arial" pitchFamily="34" charset="0"/>
                        </a:rPr>
                        <a:t> “GĐHT”.</a:t>
                      </a:r>
                      <a:endParaRPr lang="en-US" sz="1600" dirty="0">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dirty="0">
                          <a:effectLst/>
                          <a:latin typeface="Arial" pitchFamily="34" charset="0"/>
                          <a:cs typeface="Arial" pitchFamily="34" charset="0"/>
                        </a:rPr>
                        <a:t>20</a:t>
                      </a:r>
                      <a:endParaRPr lang="en-US" sz="1600" dirty="0">
                        <a:effectLst/>
                        <a:latin typeface="Arial" pitchFamily="34" charset="0"/>
                        <a:ea typeface="Times New Roman"/>
                        <a:cs typeface="Arial" pitchFamily="34" charset="0"/>
                      </a:endParaRPr>
                    </a:p>
                  </a:txBody>
                  <a:tcPr marL="26450" marR="26450" marT="0" marB="0"/>
                </a:tc>
              </a:tr>
              <a:tr h="861608">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2</a:t>
                      </a:r>
                      <a:r>
                        <a:rPr lang="en-US" sz="1600" dirty="0">
                          <a:solidFill>
                            <a:srgbClr val="FF0000"/>
                          </a:solidFill>
                          <a:effectLst/>
                          <a:latin typeface="Arial" pitchFamily="34" charset="0"/>
                          <a:cs typeface="Arial" pitchFamily="34" charset="0"/>
                        </a:rPr>
                        <a:t>. 40% </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tuổi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lao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danh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hiệu</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CDHT</a:t>
                      </a:r>
                      <a:endParaRPr lang="en-US" sz="1600" dirty="0">
                        <a:solidFill>
                          <a:srgbClr val="FF0000"/>
                        </a:solidFill>
                        <a:effectLst/>
                        <a:latin typeface="Arial" pitchFamily="34" charset="0"/>
                        <a:cs typeface="Arial" pitchFamily="34" charset="0"/>
                      </a:endParaRPr>
                    </a:p>
                    <a:p>
                      <a:pPr algn="just">
                        <a:spcAft>
                          <a:spcPts val="0"/>
                        </a:spcAft>
                      </a:pPr>
                      <a:r>
                        <a:rPr lang="en-US" sz="1600" dirty="0" smtClean="0">
                          <a:solidFill>
                            <a:srgbClr val="FF0000"/>
                          </a:solidFill>
                          <a:effectLst/>
                          <a:latin typeface="Arial" pitchFamily="34" charset="0"/>
                          <a:cs typeface="Arial" pitchFamily="34" charset="0"/>
                        </a:rPr>
                        <a:t>-</a:t>
                      </a:r>
                      <a:r>
                        <a:rPr lang="en-US" sz="1600" baseline="0" dirty="0" smtClean="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90</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đoàn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thanh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đồng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theo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khóa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ngắn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hạn</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kỹ</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năng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sử</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dụng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thiết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bị</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tử</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phục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vụ</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công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việc</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20</a:t>
                      </a:r>
                      <a:endParaRPr lang="en-US" sz="1600">
                        <a:effectLst/>
                        <a:latin typeface="Arial" pitchFamily="34" charset="0"/>
                        <a:ea typeface="Times New Roman"/>
                        <a:cs typeface="Arial" pitchFamily="34" charset="0"/>
                      </a:endParaRPr>
                    </a:p>
                  </a:txBody>
                  <a:tcPr marL="26450" marR="26450" marT="0" marB="0"/>
                </a:tc>
              </a:tr>
              <a:tr h="861608">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3. - 100%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lớn</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HTTX </a:t>
                      </a:r>
                      <a:r>
                        <a:rPr lang="en-US" sz="1600" dirty="0" err="1" smtClean="0">
                          <a:effectLst/>
                          <a:latin typeface="Arial" pitchFamily="34" charset="0"/>
                          <a:cs typeface="Arial" pitchFamily="34" charset="0"/>
                        </a:rPr>
                        <a:t>tối</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thiểu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chuẩn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chữ</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mức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a:t>
                      </a:r>
                      <a:r>
                        <a:rPr lang="en-US" sz="1600" dirty="0">
                          <a:effectLst/>
                          <a:latin typeface="Arial" pitchFamily="34" charset="0"/>
                          <a:cs typeface="Arial" pitchFamily="34" charset="0"/>
                        </a:rPr>
                        <a:t> 1</a:t>
                      </a:r>
                    </a:p>
                    <a:p>
                      <a:pPr algn="just">
                        <a:spcAft>
                          <a:spcPts val="0"/>
                        </a:spcAft>
                      </a:pPr>
                      <a:r>
                        <a:rPr lang="en-US" sz="1600" dirty="0">
                          <a:effectLst/>
                          <a:latin typeface="Arial" pitchFamily="34" charset="0"/>
                          <a:cs typeface="Arial" pitchFamily="34" charset="0"/>
                        </a:rPr>
                        <a:t>- 100% </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tuổi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từ</a:t>
                      </a:r>
                      <a:r>
                        <a:rPr lang="en-US" sz="1600" dirty="0">
                          <a:effectLst/>
                          <a:latin typeface="Arial" pitchFamily="34" charset="0"/>
                          <a:cs typeface="Arial" pitchFamily="34" charset="0"/>
                        </a:rPr>
                        <a:t> 16-60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chuẩn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chữ</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mức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a:t>
                      </a:r>
                      <a:r>
                        <a:rPr lang="en-US" sz="1600" dirty="0">
                          <a:effectLst/>
                          <a:latin typeface="Arial" pitchFamily="34" charset="0"/>
                          <a:cs typeface="Arial" pitchFamily="34" charset="0"/>
                        </a:rPr>
                        <a:t> 2 </a:t>
                      </a:r>
                      <a:r>
                        <a:rPr lang="en-US" sz="1600" dirty="0" err="1">
                          <a:effectLst/>
                          <a:latin typeface="Arial" pitchFamily="34" charset="0"/>
                          <a:cs typeface="Arial" pitchFamily="34" charset="0"/>
                        </a:rPr>
                        <a:t>trở</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theo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định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đối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núi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vùng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sâu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ĐBKK </a:t>
                      </a:r>
                      <a:r>
                        <a:rPr lang="en-US" sz="1600" dirty="0" err="1" smtClean="0">
                          <a:effectLst/>
                          <a:latin typeface="Arial" pitchFamily="34" charset="0"/>
                          <a:cs typeface="Arial" pitchFamily="34" charset="0"/>
                        </a:rPr>
                        <a:t>từ</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90% </a:t>
                      </a:r>
                      <a:r>
                        <a:rPr lang="en-US" sz="1600" dirty="0" err="1">
                          <a:effectLst/>
                          <a:latin typeface="Arial" pitchFamily="34" charset="0"/>
                          <a:cs typeface="Arial" pitchFamily="34" charset="0"/>
                        </a:rPr>
                        <a:t>trở</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lên</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6450" marR="26450" marT="0" marB="0"/>
                </a:tc>
              </a:tr>
              <a:tr h="538505">
                <a:tc rowSpan="3">
                  <a:txBody>
                    <a:bodyPr/>
                    <a:lstStyle/>
                    <a:p>
                      <a:pPr>
                        <a:spcAft>
                          <a:spcPts val="0"/>
                        </a:spcAft>
                      </a:pPr>
                      <a:r>
                        <a:rPr lang="en-US" sz="1600" dirty="0">
                          <a:solidFill>
                            <a:srgbClr val="FF0000"/>
                          </a:solidFill>
                          <a:effectLst/>
                          <a:latin typeface="Arial" pitchFamily="34" charset="0"/>
                          <a:cs typeface="Arial" pitchFamily="34" charset="0"/>
                        </a:rPr>
                        <a:t>II. </a:t>
                      </a:r>
                      <a:endParaRPr lang="en-US" sz="1600" dirty="0" smtClean="0">
                        <a:solidFill>
                          <a:srgbClr val="FF0000"/>
                        </a:solidFill>
                        <a:effectLst/>
                        <a:latin typeface="Arial" pitchFamily="34" charset="0"/>
                        <a:cs typeface="Arial" pitchFamily="34" charset="0"/>
                      </a:endParaRPr>
                    </a:p>
                    <a:p>
                      <a:pPr>
                        <a:spcAft>
                          <a:spcPts val="0"/>
                        </a:spcAft>
                      </a:pPr>
                      <a:r>
                        <a:rPr lang="en-US" sz="1600" dirty="0" err="1" smtClean="0">
                          <a:solidFill>
                            <a:srgbClr val="FF0000"/>
                          </a:solidFill>
                          <a:effectLst/>
                          <a:latin typeface="Arial" pitchFamily="34" charset="0"/>
                          <a:cs typeface="Arial" pitchFamily="34" charset="0"/>
                        </a:rPr>
                        <a:t>Điều</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endParaRPr lang="en-US" sz="1600" dirty="0" smtClean="0">
                        <a:solidFill>
                          <a:srgbClr val="FF0000"/>
                        </a:solidFill>
                        <a:effectLst/>
                        <a:latin typeface="Arial" pitchFamily="34" charset="0"/>
                        <a:cs typeface="Arial" pitchFamily="34" charset="0"/>
                      </a:endParaRPr>
                    </a:p>
                    <a:p>
                      <a:pPr>
                        <a:spcAft>
                          <a:spcPts val="0"/>
                        </a:spcAft>
                      </a:pPr>
                      <a:r>
                        <a:rPr lang="en-US" sz="1600" dirty="0" smtClean="0">
                          <a:solidFill>
                            <a:srgbClr val="FF0000"/>
                          </a:solidFill>
                          <a:effectLst/>
                          <a:latin typeface="Arial" pitchFamily="34" charset="0"/>
                          <a:cs typeface="Arial" pitchFamily="34" charset="0"/>
                        </a:rPr>
                        <a:t> </a:t>
                      </a:r>
                      <a:r>
                        <a:rPr lang="en-US" sz="1600" dirty="0">
                          <a:solidFill>
                            <a:srgbClr val="FF0000"/>
                          </a:solidFill>
                          <a:effectLst/>
                          <a:latin typeface="Arial" pitchFamily="34" charset="0"/>
                          <a:cs typeface="Arial" pitchFamily="34" charset="0"/>
                        </a:rPr>
                        <a:t>(30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p>
                      <a:pPr>
                        <a:spcAft>
                          <a:spcPts val="0"/>
                        </a:spcAft>
                      </a:pPr>
                      <a:r>
                        <a:rPr lang="en-US" sz="1600" dirty="0">
                          <a:solidFill>
                            <a:srgbClr val="FF0000"/>
                          </a:solidFill>
                          <a:effectLst/>
                          <a:latin typeface="Arial" pitchFamily="34" charset="0"/>
                          <a:cs typeface="Arial" pitchFamily="34" charset="0"/>
                        </a:rPr>
                        <a:t> </a:t>
                      </a:r>
                      <a:endParaRPr lang="en-US" sz="16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just">
                        <a:spcAft>
                          <a:spcPts val="0"/>
                        </a:spcAft>
                      </a:pPr>
                      <a:r>
                        <a:rPr lang="en-US" sz="1600" dirty="0">
                          <a:effectLst/>
                          <a:latin typeface="Arial" pitchFamily="34" charset="0"/>
                          <a:cs typeface="Arial" pitchFamily="34" charset="0"/>
                        </a:rPr>
                        <a:t>4. </a:t>
                      </a:r>
                      <a:r>
                        <a:rPr lang="en-US" sz="1600" dirty="0">
                          <a:solidFill>
                            <a:srgbClr val="FF0000"/>
                          </a:solidFill>
                          <a:effectLst/>
                          <a:latin typeface="Arial" pitchFamily="34" charset="0"/>
                          <a:cs typeface="Arial" pitchFamily="34" charset="0"/>
                        </a:rPr>
                        <a:t>Chi </a:t>
                      </a:r>
                      <a:r>
                        <a:rPr lang="en-US" sz="1600" dirty="0" err="1">
                          <a:solidFill>
                            <a:srgbClr val="FF0000"/>
                          </a:solidFill>
                          <a:effectLst/>
                          <a:latin typeface="Arial" pitchFamily="34" charset="0"/>
                          <a:cs typeface="Arial" pitchFamily="34" charset="0"/>
                        </a:rPr>
                        <a:t>bộ</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đảng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và</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ấp</a:t>
                      </a:r>
                      <a:r>
                        <a:rPr lang="en-US" sz="1600" dirty="0" smtClean="0">
                          <a:solidFill>
                            <a:srgbClr val="FF0000"/>
                          </a:solidFill>
                          <a:effectLst/>
                          <a:latin typeface="Arial" pitchFamily="34" charset="0"/>
                          <a:cs typeface="Arial" pitchFamily="34" charset="0"/>
                        </a:rPr>
                        <a:t>/</a:t>
                      </a:r>
                      <a:r>
                        <a:rPr lang="en-US" sz="1600" dirty="0" err="1" smtClean="0">
                          <a:solidFill>
                            <a:srgbClr val="FF0000"/>
                          </a:solidFill>
                          <a:effectLst/>
                          <a:latin typeface="Arial" pitchFamily="34" charset="0"/>
                          <a:cs typeface="Arial" pitchFamily="34" charset="0"/>
                        </a:rPr>
                        <a:t>khu</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phố</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kế</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hoạch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và</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chỉ</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tiêu</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xây</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dựng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mô</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hình</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GĐHT, CĐHT, CDHT</a:t>
                      </a:r>
                      <a:endParaRPr lang="en-US" sz="1600" dirty="0">
                        <a:solidFill>
                          <a:srgbClr val="FF0000"/>
                        </a:solidFill>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6450" marR="26450" marT="0" marB="0"/>
                </a:tc>
              </a:tr>
              <a:tr h="861608">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5. Chi </a:t>
                      </a:r>
                      <a:r>
                        <a:rPr lang="en-US" sz="1600" dirty="0" err="1">
                          <a:effectLst/>
                          <a:latin typeface="Arial" pitchFamily="34" charset="0"/>
                          <a:cs typeface="Arial" pitchFamily="34" charset="0"/>
                        </a:rPr>
                        <a:t>hội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Khuyến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học</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ấp</a:t>
                      </a:r>
                      <a:r>
                        <a:rPr lang="en-US" sz="1600" dirty="0" smtClean="0">
                          <a:effectLst/>
                          <a:latin typeface="Arial" pitchFamily="34" charset="0"/>
                          <a:cs typeface="Arial" pitchFamily="34" charset="0"/>
                        </a:rPr>
                        <a:t>/</a:t>
                      </a:r>
                      <a:r>
                        <a:rPr lang="en-US" sz="1600" dirty="0" err="1" smtClean="0">
                          <a:effectLst/>
                          <a:latin typeface="Arial" pitchFamily="34" charset="0"/>
                          <a:cs typeface="Arial" pitchFamily="34" charset="0"/>
                        </a:rPr>
                        <a:t>khu</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phố</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có</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nhiều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thức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khen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thưởng</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những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tích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cực</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HTTX. </a:t>
                      </a:r>
                      <a:r>
                        <a:rPr lang="en-US" sz="1600" dirty="0" err="1">
                          <a:effectLst/>
                          <a:latin typeface="Arial" pitchFamily="34" charset="0"/>
                          <a:cs typeface="Arial" pitchFamily="34" charset="0"/>
                        </a:rPr>
                        <a:t>Quỹ</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khuyến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học</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ấp</a:t>
                      </a:r>
                      <a:r>
                        <a:rPr lang="en-US" sz="1600" dirty="0" smtClean="0">
                          <a:effectLst/>
                          <a:latin typeface="Arial" pitchFamily="34" charset="0"/>
                          <a:cs typeface="Arial" pitchFamily="34" charset="0"/>
                        </a:rPr>
                        <a:t>/</a:t>
                      </a:r>
                      <a:r>
                        <a:rPr lang="en-US" sz="1600" dirty="0" err="1" smtClean="0">
                          <a:effectLst/>
                          <a:latin typeface="Arial" pitchFamily="34" charset="0"/>
                          <a:cs typeface="Arial" pitchFamily="34" charset="0"/>
                        </a:rPr>
                        <a:t>khu</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phố</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đạt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mức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từ</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66.000đ/</a:t>
                      </a:r>
                      <a:r>
                        <a:rPr lang="en-US" sz="1600" dirty="0" err="1" smtClean="0">
                          <a:effectLst/>
                          <a:latin typeface="Arial" pitchFamily="34" charset="0"/>
                          <a:cs typeface="Arial" pitchFamily="34" charset="0"/>
                        </a:rPr>
                        <a:t>đầu</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ngày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càng</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tăng</a:t>
                      </a:r>
                      <a:r>
                        <a:rPr lang="en-US" sz="1600" dirty="0" smtClean="0">
                          <a:effectLst/>
                          <a:latin typeface="Arial" pitchFamily="34" charset="0"/>
                          <a:cs typeface="Arial" pitchFamily="34" charset="0"/>
                        </a:rPr>
                        <a:t>,</a:t>
                      </a:r>
                      <a:r>
                        <a:rPr lang="en-US" sz="1600" baseline="0" dirty="0" smtClean="0">
                          <a:effectLst/>
                          <a:latin typeface="Arial" pitchFamily="34" charset="0"/>
                          <a:cs typeface="Arial" pitchFamily="34" charset="0"/>
                        </a:rPr>
                        <a:t> n</a:t>
                      </a:r>
                      <a:r>
                        <a:rPr lang="vi-VN" sz="1600" baseline="0" dirty="0" smtClean="0">
                          <a:effectLst/>
                          <a:latin typeface="Arial" pitchFamily="34" charset="0"/>
                          <a:cs typeface="Arial" pitchFamily="34" charset="0"/>
                        </a:rPr>
                        <a:t>ơ</a:t>
                      </a:r>
                      <a:r>
                        <a:rPr lang="en-US" sz="1600" baseline="0" dirty="0" smtClean="0">
                          <a:effectLst/>
                          <a:latin typeface="Arial" pitchFamily="34" charset="0"/>
                          <a:cs typeface="Arial" pitchFamily="34" charset="0"/>
                        </a:rPr>
                        <a:t>i </a:t>
                      </a:r>
                      <a:r>
                        <a:rPr lang="en-US" sz="1600" baseline="0" dirty="0" err="1" smtClean="0">
                          <a:effectLst/>
                          <a:latin typeface="Arial" pitchFamily="34" charset="0"/>
                          <a:cs typeface="Arial" pitchFamily="34" charset="0"/>
                        </a:rPr>
                        <a:t>kk</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là</a:t>
                      </a:r>
                      <a:r>
                        <a:rPr lang="en-US" sz="1600" baseline="0" dirty="0" smtClean="0">
                          <a:effectLst/>
                          <a:latin typeface="Arial" pitchFamily="34" charset="0"/>
                          <a:cs typeface="Arial" pitchFamily="34" charset="0"/>
                        </a:rPr>
                        <a:t> 60.000 </a:t>
                      </a:r>
                      <a:r>
                        <a:rPr lang="vi-VN" sz="1600" baseline="0" dirty="0" smtClean="0">
                          <a:effectLst/>
                          <a:latin typeface="Arial" pitchFamily="34" charset="0"/>
                          <a:cs typeface="Arial" pitchFamily="34" charset="0"/>
                        </a:rPr>
                        <a:t>đ</a:t>
                      </a:r>
                      <a:r>
                        <a:rPr lang="en-US" sz="1600" baseline="0" dirty="0" smtClean="0">
                          <a:effectLst/>
                          <a:latin typeface="Arial" pitchFamily="34" charset="0"/>
                          <a:cs typeface="Arial" pitchFamily="34" charset="0"/>
                        </a:rPr>
                        <a:t>/</a:t>
                      </a:r>
                      <a:r>
                        <a:rPr lang="en-US" sz="1600" baseline="0" dirty="0" err="1" smtClean="0">
                          <a:effectLst/>
                          <a:latin typeface="Arial" pitchFamily="34" charset="0"/>
                          <a:cs typeface="Arial" pitchFamily="34" charset="0"/>
                        </a:rPr>
                        <a:t>ng</a:t>
                      </a:r>
                      <a:r>
                        <a:rPr lang="en-US" sz="1600" dirty="0" smtClean="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6450" marR="26450" marT="0" marB="0"/>
                </a:tc>
              </a:tr>
              <a:tr h="646205">
                <a:tc vMerge="1">
                  <a:txBody>
                    <a:bodyPr/>
                    <a:lstStyle/>
                    <a:p>
                      <a:pPr>
                        <a:spcAft>
                          <a:spcPts val="0"/>
                        </a:spcAft>
                      </a:pPr>
                      <a:endParaRPr lang="en-US" sz="16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just">
                        <a:spcAft>
                          <a:spcPts val="0"/>
                        </a:spcAft>
                      </a:pPr>
                      <a:r>
                        <a:rPr lang="en-US" sz="1600" dirty="0">
                          <a:effectLst/>
                          <a:latin typeface="Arial" pitchFamily="34" charset="0"/>
                          <a:cs typeface="Arial" pitchFamily="34" charset="0"/>
                        </a:rPr>
                        <a:t>6. </a:t>
                      </a:r>
                      <a:r>
                        <a:rPr lang="en-US" sz="1600" dirty="0" err="1" smtClean="0">
                          <a:solidFill>
                            <a:srgbClr val="FF0000"/>
                          </a:solidFill>
                          <a:effectLst/>
                          <a:latin typeface="Arial" pitchFamily="34" charset="0"/>
                          <a:cs typeface="Arial" pitchFamily="34" charset="0"/>
                        </a:rPr>
                        <a:t>Trong</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ấp</a:t>
                      </a:r>
                      <a:r>
                        <a:rPr lang="en-US" sz="1600" dirty="0" smtClean="0">
                          <a:solidFill>
                            <a:srgbClr val="FF0000"/>
                          </a:solidFill>
                          <a:effectLst/>
                          <a:latin typeface="Arial" pitchFamily="34" charset="0"/>
                          <a:cs typeface="Arial" pitchFamily="34" charset="0"/>
                        </a:rPr>
                        <a:t>/</a:t>
                      </a:r>
                      <a:r>
                        <a:rPr lang="en-US" sz="1600" dirty="0" err="1" smtClean="0">
                          <a:solidFill>
                            <a:srgbClr val="FF0000"/>
                          </a:solidFill>
                          <a:effectLst/>
                          <a:latin typeface="Arial" pitchFamily="34" charset="0"/>
                          <a:cs typeface="Arial" pitchFamily="34" charset="0"/>
                        </a:rPr>
                        <a:t>khu</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phố</a:t>
                      </a:r>
                      <a:r>
                        <a:rPr lang="en-US" sz="160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có</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ít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nhất</a:t>
                      </a:r>
                      <a:r>
                        <a:rPr lang="en-US" sz="1600" dirty="0">
                          <a:solidFill>
                            <a:srgbClr val="FF0000"/>
                          </a:solidFill>
                          <a:effectLst/>
                          <a:latin typeface="Arial" pitchFamily="34" charset="0"/>
                          <a:cs typeface="Arial" pitchFamily="34" charset="0"/>
                        </a:rPr>
                        <a:t> 02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phương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đồng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tủ</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sách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thư</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phòng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sinh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chung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phương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truyền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thanh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truyền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hình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máy</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tính</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6450" marR="26450" marT="0" marB="0"/>
                </a:tc>
              </a:tr>
              <a:tr h="323103">
                <a:tc rowSpan="2">
                  <a:txBody>
                    <a:bodyPr/>
                    <a:lstStyle/>
                    <a:p>
                      <a:pPr>
                        <a:spcAft>
                          <a:spcPts val="0"/>
                        </a:spcAft>
                      </a:pPr>
                      <a:r>
                        <a:rPr lang="en-US" sz="1600" dirty="0">
                          <a:solidFill>
                            <a:srgbClr val="FF0000"/>
                          </a:solidFill>
                          <a:effectLst/>
                          <a:latin typeface="Arial" pitchFamily="34" charset="0"/>
                          <a:cs typeface="Arial" pitchFamily="34" charset="0"/>
                        </a:rPr>
                        <a:t>III. </a:t>
                      </a:r>
                      <a:r>
                        <a:rPr lang="en-US" sz="1600" dirty="0" err="1">
                          <a:solidFill>
                            <a:srgbClr val="FF0000"/>
                          </a:solidFill>
                          <a:effectLst/>
                          <a:latin typeface="Arial" pitchFamily="34" charset="0"/>
                          <a:cs typeface="Arial" pitchFamily="34" charset="0"/>
                        </a:rPr>
                        <a:t>Tác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dụng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của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(20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6450" marR="26450" marT="0" marB="0">
                    <a:solidFill>
                      <a:srgbClr val="FFFF00"/>
                    </a:solidFill>
                  </a:tcPr>
                </a:tc>
                <a:tc>
                  <a:txBody>
                    <a:bodyPr/>
                    <a:lstStyle/>
                    <a:p>
                      <a:pPr algn="just">
                        <a:spcAft>
                          <a:spcPts val="0"/>
                        </a:spcAft>
                      </a:pPr>
                      <a:r>
                        <a:rPr lang="en-US" sz="1600" dirty="0">
                          <a:effectLst/>
                          <a:latin typeface="Arial" pitchFamily="34" charset="0"/>
                          <a:cs typeface="Arial" pitchFamily="34" charset="0"/>
                        </a:rPr>
                        <a:t>7.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ấp</a:t>
                      </a:r>
                      <a:r>
                        <a:rPr lang="en-US" sz="1600" dirty="0" smtClean="0">
                          <a:effectLst/>
                          <a:latin typeface="Arial" pitchFamily="34" charset="0"/>
                          <a:cs typeface="Arial" pitchFamily="34" charset="0"/>
                        </a:rPr>
                        <a:t>/</a:t>
                      </a:r>
                      <a:r>
                        <a:rPr lang="en-US" sz="1600" dirty="0" err="1" smtClean="0">
                          <a:effectLst/>
                          <a:latin typeface="Arial" pitchFamily="34" charset="0"/>
                          <a:cs typeface="Arial" pitchFamily="34" charset="0"/>
                        </a:rPr>
                        <a:t>khu</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phố</a:t>
                      </a:r>
                      <a:r>
                        <a:rPr lang="en-US" sz="1600" dirty="0" smtClean="0">
                          <a:effectLst/>
                          <a:latin typeface="Arial" pitchFamily="34" charset="0"/>
                          <a:cs typeface="Arial" pitchFamily="34" charset="0"/>
                        </a:rPr>
                        <a:t> , </a:t>
                      </a:r>
                      <a:r>
                        <a:rPr lang="en-US" sz="1600" dirty="0" err="1">
                          <a:effectLst/>
                          <a:latin typeface="Arial" pitchFamily="34" charset="0"/>
                          <a:cs typeface="Arial" pitchFamily="34" charset="0"/>
                        </a:rPr>
                        <a:t>mọi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tuổi</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LĐ </a:t>
                      </a:r>
                      <a:r>
                        <a:rPr lang="en-US" sz="1600" dirty="0" err="1">
                          <a:effectLst/>
                          <a:latin typeface="Arial" pitchFamily="34" charset="0"/>
                          <a:cs typeface="Arial" pitchFamily="34" charset="0"/>
                        </a:rPr>
                        <a:t>ai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cũng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làm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hộ</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nghèo</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6450" marR="26450" marT="0" marB="0"/>
                </a:tc>
              </a:tr>
              <a:tr h="861608">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8. </a:t>
                      </a:r>
                      <a:r>
                        <a:rPr lang="en-US" sz="1600" dirty="0" err="1">
                          <a:effectLst/>
                          <a:latin typeface="Arial" pitchFamily="34" charset="0"/>
                          <a:cs typeface="Arial" pitchFamily="34" charset="0"/>
                        </a:rPr>
                        <a:t>Nhân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dân</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trong</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ấp</a:t>
                      </a:r>
                      <a:r>
                        <a:rPr lang="en-US" sz="1600" dirty="0" smtClean="0">
                          <a:effectLst/>
                          <a:latin typeface="Arial" pitchFamily="34" charset="0"/>
                          <a:cs typeface="Arial" pitchFamily="34" charset="0"/>
                        </a:rPr>
                        <a:t>/</a:t>
                      </a:r>
                      <a:r>
                        <a:rPr lang="en-US" sz="1600" dirty="0" err="1" smtClean="0">
                          <a:effectLst/>
                          <a:latin typeface="Arial" pitchFamily="34" charset="0"/>
                          <a:cs typeface="Arial" pitchFamily="34" charset="0"/>
                        </a:rPr>
                        <a:t>khu</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phố</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tích</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cực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tham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tại</a:t>
                      </a:r>
                      <a:r>
                        <a:rPr lang="en-US" sz="1600" dirty="0">
                          <a:effectLst/>
                          <a:latin typeface="Arial" pitchFamily="34" charset="0"/>
                          <a:cs typeface="Arial" pitchFamily="34" charset="0"/>
                        </a:rPr>
                        <a:t> TTHTCĐ, </a:t>
                      </a:r>
                      <a:r>
                        <a:rPr lang="en-US" sz="1600" dirty="0" smtClean="0">
                          <a:effectLst/>
                          <a:latin typeface="Arial" pitchFamily="34" charset="0"/>
                          <a:cs typeface="Arial" pitchFamily="34" charset="0"/>
                        </a:rPr>
                        <a:t>NVH, </a:t>
                      </a:r>
                      <a:r>
                        <a:rPr lang="en-US" sz="1600" dirty="0" err="1">
                          <a:effectLst/>
                          <a:latin typeface="Arial" pitchFamily="34" charset="0"/>
                          <a:cs typeface="Arial" pitchFamily="34" charset="0"/>
                        </a:rPr>
                        <a:t>thư</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triển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khai</a:t>
                      </a:r>
                      <a:r>
                        <a:rPr lang="en-US" sz="1600" dirty="0">
                          <a:effectLst/>
                          <a:latin typeface="Arial" pitchFamily="34" charset="0"/>
                          <a:cs typeface="Arial" pitchFamily="34" charset="0"/>
                        </a:rPr>
                        <a:t>/</a:t>
                      </a:r>
                      <a:r>
                        <a:rPr lang="en-US" sz="1600" dirty="0" err="1">
                          <a:effectLst/>
                          <a:latin typeface="Arial" pitchFamily="34" charset="0"/>
                          <a:cs typeface="Arial" pitchFamily="34" charset="0"/>
                        </a:rPr>
                        <a:t>tham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cuộc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vận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toàn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dân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đoàn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kết</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 </a:t>
                      </a:r>
                      <a:r>
                        <a:rPr lang="en-US" sz="1600" dirty="0">
                          <a:effectLst/>
                          <a:latin typeface="Arial" pitchFamily="34" charset="0"/>
                          <a:cs typeface="Arial" pitchFamily="34" charset="0"/>
                        </a:rPr>
                        <a:t>“</a:t>
                      </a:r>
                      <a:r>
                        <a:rPr lang="en-US" sz="1600" dirty="0" err="1">
                          <a:effectLst/>
                          <a:latin typeface="Arial" pitchFamily="34" charset="0"/>
                          <a:cs typeface="Arial" pitchFamily="34" charset="0"/>
                        </a:rPr>
                        <a:t>xây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dựng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NTM”, </a:t>
                      </a:r>
                      <a:r>
                        <a:rPr lang="en-US" sz="1600" dirty="0">
                          <a:effectLst/>
                          <a:latin typeface="Arial" pitchFamily="34" charset="0"/>
                          <a:cs typeface="Arial" pitchFamily="34" charset="0"/>
                        </a:rPr>
                        <a:t>“</a:t>
                      </a:r>
                      <a:r>
                        <a:rPr lang="en-US" sz="1600" dirty="0" err="1">
                          <a:effectLst/>
                          <a:latin typeface="Arial" pitchFamily="34" charset="0"/>
                          <a:cs typeface="Arial" pitchFamily="34" charset="0"/>
                        </a:rPr>
                        <a:t>xây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dựng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đô</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văn</a:t>
                      </a:r>
                      <a:r>
                        <a:rPr lang="en-US" sz="1600" dirty="0">
                          <a:effectLst/>
                          <a:latin typeface="Arial" pitchFamily="34" charset="0"/>
                          <a:cs typeface="Arial" pitchFamily="34" charset="0"/>
                        </a:rPr>
                        <a:t> minh”; </a:t>
                      </a:r>
                      <a:endParaRPr lang="en-US" sz="1600" dirty="0">
                        <a:effectLst/>
                        <a:latin typeface="Arial" pitchFamily="34" charset="0"/>
                        <a:ea typeface="Times New Roman"/>
                        <a:cs typeface="Arial" pitchFamily="34" charset="0"/>
                      </a:endParaRPr>
                    </a:p>
                  </a:txBody>
                  <a:tcPr marL="26450" marR="26450"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6450" marR="26450" marT="0" marB="0"/>
                </a:tc>
              </a:tr>
            </a:tbl>
          </a:graphicData>
        </a:graphic>
      </p:graphicFrame>
      <p:sp>
        <p:nvSpPr>
          <p:cNvPr id="3" name="Rectangle 1"/>
          <p:cNvSpPr>
            <a:spLocks noChangeArrowheads="1"/>
          </p:cNvSpPr>
          <p:nvPr/>
        </p:nvSpPr>
        <p:spPr bwMode="auto">
          <a:xfrm>
            <a:off x="34448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1187625" y="120134"/>
            <a:ext cx="6829250" cy="461665"/>
          </a:xfrm>
          <a:prstGeom prst="rect">
            <a:avLst/>
          </a:prstGeom>
          <a:noFill/>
        </p:spPr>
        <p:txBody>
          <a:bodyPr wrap="square" rtlCol="0">
            <a:spAutoFit/>
          </a:bodyPr>
          <a:lstStyle/>
          <a:p>
            <a:r>
              <a:rPr lang="en-US" sz="2400" dirty="0" smtClean="0">
                <a:solidFill>
                  <a:srgbClr val="FF0000"/>
                </a:solidFill>
                <a:latin typeface="Arial" pitchFamily="34" charset="0"/>
                <a:cs typeface="Arial" pitchFamily="34" charset="0"/>
              </a:rPr>
              <a:t>3. </a:t>
            </a:r>
            <a:r>
              <a:rPr lang="en-US" sz="2400" dirty="0" smtClean="0">
                <a:solidFill>
                  <a:srgbClr val="FF0000"/>
                </a:solidFill>
                <a:latin typeface="Arial" pitchFamily="34" charset="0"/>
                <a:cs typeface="Arial" pitchFamily="34" charset="0"/>
              </a:rPr>
              <a:t>TIÊU CHÍ MÔ </a:t>
            </a:r>
            <a:r>
              <a:rPr lang="en-US" sz="2400" dirty="0">
                <a:solidFill>
                  <a:srgbClr val="FF0000"/>
                </a:solidFill>
                <a:latin typeface="Arial" pitchFamily="34" charset="0"/>
                <a:cs typeface="Arial" pitchFamily="34" charset="0"/>
              </a:rPr>
              <a:t>HÌNH CỘNG ĐỒNG HỌC </a:t>
            </a:r>
            <a:r>
              <a:rPr lang="en-US" sz="2400" dirty="0" smtClean="0">
                <a:solidFill>
                  <a:srgbClr val="FF0000"/>
                </a:solidFill>
                <a:latin typeface="Arial" pitchFamily="34" charset="0"/>
                <a:cs typeface="Arial" pitchFamily="34" charset="0"/>
              </a:rPr>
              <a:t>TẬP</a:t>
            </a:r>
            <a:endParaRPr lang="en-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18868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36735769"/>
              </p:ext>
            </p:extLst>
          </p:nvPr>
        </p:nvGraphicFramePr>
        <p:xfrm>
          <a:off x="228600" y="533401"/>
          <a:ext cx="8686799" cy="6251710"/>
        </p:xfrm>
        <a:graphic>
          <a:graphicData uri="http://schemas.openxmlformats.org/drawingml/2006/table">
            <a:tbl>
              <a:tblPr firstRow="1" firstCol="1" bandRow="1">
                <a:tableStyleId>{5C22544A-7EE6-4342-B048-85BDC9FD1C3A}</a:tableStyleId>
              </a:tblPr>
              <a:tblGrid>
                <a:gridCol w="914400"/>
                <a:gridCol w="7162800"/>
                <a:gridCol w="609599"/>
              </a:tblGrid>
              <a:tr h="404652">
                <a:tc>
                  <a:txBody>
                    <a:bodyPr/>
                    <a:lstStyle/>
                    <a:p>
                      <a:pPr algn="ctr">
                        <a:spcAft>
                          <a:spcPts val="0"/>
                        </a:spcAft>
                      </a:pPr>
                      <a:r>
                        <a:rPr lang="en-US" sz="1800" dirty="0" err="1">
                          <a:solidFill>
                            <a:srgbClr val="FF0000"/>
                          </a:solidFill>
                          <a:effectLst/>
                          <a:latin typeface="Arial" pitchFamily="34" charset="0"/>
                          <a:cs typeface="Arial" pitchFamily="34" charset="0"/>
                        </a:rPr>
                        <a:t>Tiêu</a:t>
                      </a:r>
                      <a:r>
                        <a:rPr lang="en-US" sz="1800" dirty="0">
                          <a:solidFill>
                            <a:srgbClr val="FF0000"/>
                          </a:solidFill>
                          <a:effectLst/>
                          <a:latin typeface="Arial" pitchFamily="34" charset="0"/>
                          <a:cs typeface="Arial" pitchFamily="34" charset="0"/>
                        </a:rPr>
                        <a:t> </a:t>
                      </a:r>
                      <a:r>
                        <a:rPr lang="en-US" sz="1800" dirty="0" err="1">
                          <a:solidFill>
                            <a:srgbClr val="FF0000"/>
                          </a:solidFill>
                          <a:effectLst/>
                          <a:latin typeface="Arial" pitchFamily="34" charset="0"/>
                          <a:cs typeface="Arial" pitchFamily="34" charset="0"/>
                        </a:rPr>
                        <a:t>chí</a:t>
                      </a:r>
                      <a:endParaRPr lang="en-US" sz="18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c>
                  <a:txBody>
                    <a:bodyPr/>
                    <a:lstStyle/>
                    <a:p>
                      <a:pPr algn="ctr">
                        <a:spcAft>
                          <a:spcPts val="0"/>
                        </a:spcAft>
                      </a:pPr>
                      <a:r>
                        <a:rPr lang="en-US" sz="2000" dirty="0" err="1">
                          <a:solidFill>
                            <a:srgbClr val="FF0000"/>
                          </a:solidFill>
                          <a:effectLst/>
                          <a:latin typeface="Arial" pitchFamily="34" charset="0"/>
                          <a:cs typeface="Arial" pitchFamily="34" charset="0"/>
                        </a:rPr>
                        <a:t>Chỉ</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số</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đánh</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giá</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giai</a:t>
                      </a:r>
                      <a:r>
                        <a:rPr lang="en-US" sz="2000" dirty="0">
                          <a:solidFill>
                            <a:srgbClr val="FF0000"/>
                          </a:solidFill>
                          <a:effectLst/>
                          <a:latin typeface="Arial" pitchFamily="34" charset="0"/>
                          <a:cs typeface="Arial" pitchFamily="34" charset="0"/>
                        </a:rPr>
                        <a:t> </a:t>
                      </a:r>
                      <a:r>
                        <a:rPr lang="en-US" sz="2000" dirty="0" err="1">
                          <a:solidFill>
                            <a:srgbClr val="FF0000"/>
                          </a:solidFill>
                          <a:effectLst/>
                          <a:latin typeface="Arial" pitchFamily="34" charset="0"/>
                          <a:cs typeface="Arial" pitchFamily="34" charset="0"/>
                        </a:rPr>
                        <a:t>đoạn</a:t>
                      </a:r>
                      <a:r>
                        <a:rPr lang="en-US" sz="2000" dirty="0">
                          <a:solidFill>
                            <a:srgbClr val="FF0000"/>
                          </a:solidFill>
                          <a:effectLst/>
                          <a:latin typeface="Arial" pitchFamily="34" charset="0"/>
                          <a:cs typeface="Arial" pitchFamily="34" charset="0"/>
                        </a:rPr>
                        <a:t> 2021 - 2025)</a:t>
                      </a:r>
                      <a:endParaRPr lang="en-US" sz="20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c>
                  <a:txBody>
                    <a:bodyPr/>
                    <a:lstStyle/>
                    <a:p>
                      <a:pPr algn="ctr">
                        <a:spcAft>
                          <a:spcPts val="0"/>
                        </a:spcAft>
                      </a:pPr>
                      <a:r>
                        <a:rPr lang="en-US" sz="1800" dirty="0" err="1">
                          <a:solidFill>
                            <a:srgbClr val="FF0000"/>
                          </a:solidFill>
                          <a:effectLst/>
                          <a:latin typeface="Arial" pitchFamily="34" charset="0"/>
                          <a:cs typeface="Arial" pitchFamily="34" charset="0"/>
                        </a:rPr>
                        <a:t>Điểm</a:t>
                      </a:r>
                      <a:endParaRPr lang="en-US" sz="18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r>
              <a:tr h="357347">
                <a:tc rowSpan="4">
                  <a:txBody>
                    <a:bodyPr/>
                    <a:lstStyle/>
                    <a:p>
                      <a:pPr algn="ctr">
                        <a:spcAft>
                          <a:spcPts val="0"/>
                        </a:spcAft>
                      </a:pPr>
                      <a:r>
                        <a:rPr lang="en-US" sz="1600" dirty="0" smtClean="0">
                          <a:solidFill>
                            <a:srgbClr val="FF0000"/>
                          </a:solidFill>
                          <a:effectLst/>
                          <a:latin typeface="Arial" pitchFamily="34" charset="0"/>
                          <a:cs typeface="Arial" pitchFamily="34" charset="0"/>
                        </a:rPr>
                        <a:t>I. </a:t>
                      </a:r>
                      <a:r>
                        <a:rPr lang="en-US" sz="1600" dirty="0" err="1" smtClean="0">
                          <a:solidFill>
                            <a:srgbClr val="FF0000"/>
                          </a:solidFill>
                          <a:effectLst/>
                          <a:latin typeface="Arial" pitchFamily="34" charset="0"/>
                          <a:cs typeface="Arial" pitchFamily="34" charset="0"/>
                        </a:rPr>
                        <a:t>Kết</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quả</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endParaRPr lang="en-US" sz="1600" dirty="0" smtClean="0">
                        <a:solidFill>
                          <a:srgbClr val="FF0000"/>
                        </a:solidFill>
                        <a:effectLst/>
                        <a:latin typeface="Arial" pitchFamily="34" charset="0"/>
                        <a:cs typeface="Arial" pitchFamily="34" charset="0"/>
                      </a:endParaRPr>
                    </a:p>
                    <a:p>
                      <a:pPr algn="ctr">
                        <a:spcAft>
                          <a:spcPts val="0"/>
                        </a:spcAft>
                      </a:pPr>
                      <a:r>
                        <a:rPr lang="en-US" sz="1600" dirty="0" smtClean="0">
                          <a:solidFill>
                            <a:srgbClr val="FF0000"/>
                          </a:solidFill>
                          <a:effectLst/>
                          <a:latin typeface="Arial" pitchFamily="34" charset="0"/>
                          <a:cs typeface="Arial" pitchFamily="34" charset="0"/>
                        </a:rPr>
                        <a:t>(50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c>
                  <a:txBody>
                    <a:bodyPr/>
                    <a:lstStyle/>
                    <a:p>
                      <a:pPr algn="just">
                        <a:spcAft>
                          <a:spcPts val="0"/>
                        </a:spcAft>
                      </a:pPr>
                      <a:r>
                        <a:rPr lang="en-US" sz="1600" dirty="0">
                          <a:effectLst/>
                          <a:latin typeface="Arial" pitchFamily="34" charset="0"/>
                          <a:cs typeface="Arial" pitchFamily="34" charset="0"/>
                        </a:rPr>
                        <a:t>1. 90% </a:t>
                      </a:r>
                      <a:r>
                        <a:rPr lang="en-US" sz="1600" dirty="0" smtClean="0">
                          <a:effectLst/>
                          <a:latin typeface="Arial" pitchFamily="34" charset="0"/>
                          <a:cs typeface="Arial" pitchFamily="34" charset="0"/>
                        </a:rPr>
                        <a:t>CB, CC, VC </a:t>
                      </a:r>
                      <a:r>
                        <a:rPr lang="en-US" sz="1600" dirty="0" err="1" smtClean="0">
                          <a:effectLst/>
                          <a:latin typeface="Arial" pitchFamily="34" charset="0"/>
                          <a:cs typeface="Arial" pitchFamily="34" charset="0"/>
                        </a:rPr>
                        <a:t>được</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những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KN</a:t>
                      </a:r>
                      <a:r>
                        <a:rPr lang="en-US" sz="1600" baseline="0" dirty="0" smtClean="0">
                          <a:effectLst/>
                          <a:latin typeface="Arial" pitchFamily="34" charset="0"/>
                          <a:cs typeface="Arial" pitchFamily="34" charset="0"/>
                        </a:rPr>
                        <a:t> </a:t>
                      </a:r>
                      <a:r>
                        <a:rPr lang="en-US" sz="1600" baseline="0" smtClean="0">
                          <a:effectLst/>
                          <a:latin typeface="Arial" pitchFamily="34" charset="0"/>
                          <a:cs typeface="Arial" pitchFamily="34" charset="0"/>
                        </a:rPr>
                        <a:t>sống</a:t>
                      </a:r>
                      <a:r>
                        <a:rPr lang="en-US" sz="1600" smtClean="0">
                          <a:effectLst/>
                          <a:latin typeface="Arial" pitchFamily="34" charset="0"/>
                          <a:cs typeface="Arial" pitchFamily="34" charset="0"/>
                        </a:rPr>
                        <a:t> </a:t>
                      </a:r>
                      <a:r>
                        <a:rPr lang="en-US" sz="1600" dirty="0" err="1" smtClean="0">
                          <a:effectLst/>
                          <a:latin typeface="Arial" pitchFamily="34" charset="0"/>
                          <a:cs typeface="Arial" pitchFamily="34" charset="0"/>
                        </a:rPr>
                        <a:t>cần</a:t>
                      </a:r>
                      <a:r>
                        <a:rPr lang="en-US" sz="1600" dirty="0" smtClean="0">
                          <a:effectLst/>
                          <a:latin typeface="Arial" pitchFamily="34" charset="0"/>
                          <a:cs typeface="Arial" pitchFamily="34" charset="0"/>
                        </a:rPr>
                        <a:t> </a:t>
                      </a:r>
                      <a:r>
                        <a:rPr lang="en-US" sz="1600" dirty="0" err="1" smtClean="0">
                          <a:effectLst/>
                          <a:latin typeface="Arial" pitchFamily="34" charset="0"/>
                          <a:cs typeface="Arial" pitchFamily="34" charset="0"/>
                        </a:rPr>
                        <a:t>thiết</a:t>
                      </a:r>
                      <a:endParaRPr lang="en-US" sz="1600" dirty="0">
                        <a:effectLst/>
                        <a:latin typeface="Arial" pitchFamily="34" charset="0"/>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3849" marR="23849" marT="0" marB="0"/>
                </a:tc>
              </a:tr>
              <a:tr h="578171">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2. </a:t>
                      </a:r>
                      <a:r>
                        <a:rPr lang="en-US" sz="1600" dirty="0">
                          <a:solidFill>
                            <a:srgbClr val="FF0000"/>
                          </a:solidFill>
                          <a:effectLst/>
                          <a:latin typeface="Arial" pitchFamily="34" charset="0"/>
                          <a:cs typeface="Arial" pitchFamily="34" charset="0"/>
                        </a:rPr>
                        <a:t>- 90% </a:t>
                      </a:r>
                      <a:r>
                        <a:rPr lang="en-US" sz="1600" dirty="0" smtClean="0">
                          <a:solidFill>
                            <a:srgbClr val="FF0000"/>
                          </a:solidFill>
                          <a:effectLst/>
                          <a:latin typeface="Arial" pitchFamily="34" charset="0"/>
                          <a:cs typeface="Arial" pitchFamily="34" charset="0"/>
                        </a:rPr>
                        <a:t>CB, CC, VC </a:t>
                      </a:r>
                      <a:r>
                        <a:rPr lang="en-US" sz="1600" dirty="0" err="1" smtClean="0">
                          <a:solidFill>
                            <a:srgbClr val="FF0000"/>
                          </a:solidFill>
                          <a:effectLst/>
                          <a:latin typeface="Arial" pitchFamily="34" charset="0"/>
                          <a:cs typeface="Arial" pitchFamily="34" charset="0"/>
                        </a:rPr>
                        <a:t>tham</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gia</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HT </a:t>
                      </a:r>
                      <a:r>
                        <a:rPr lang="en-US" sz="1600" dirty="0" err="1">
                          <a:solidFill>
                            <a:srgbClr val="FF0000"/>
                          </a:solidFill>
                          <a:effectLst/>
                          <a:latin typeface="Arial" pitchFamily="34" charset="0"/>
                          <a:cs typeface="Arial" pitchFamily="34" charset="0"/>
                        </a:rPr>
                        <a:t>chương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trình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theo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quy</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định</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NN, ĐV.</a:t>
                      </a:r>
                      <a:endParaRPr lang="en-US" sz="1600" dirty="0">
                        <a:solidFill>
                          <a:srgbClr val="FF0000"/>
                        </a:solidFill>
                        <a:effectLst/>
                        <a:latin typeface="Arial" pitchFamily="34" charset="0"/>
                        <a:cs typeface="Arial" pitchFamily="34" charset="0"/>
                      </a:endParaRPr>
                    </a:p>
                    <a:p>
                      <a:pPr algn="just">
                        <a:spcAft>
                          <a:spcPts val="0"/>
                        </a:spcAft>
                      </a:pPr>
                      <a:r>
                        <a:rPr lang="en-US" sz="1600" dirty="0">
                          <a:solidFill>
                            <a:srgbClr val="FF0000"/>
                          </a:solidFill>
                          <a:effectLst/>
                          <a:latin typeface="Arial" pitchFamily="34" charset="0"/>
                          <a:cs typeface="Arial" pitchFamily="34" charset="0"/>
                        </a:rPr>
                        <a:t>- 90% </a:t>
                      </a:r>
                      <a:r>
                        <a:rPr lang="en-US" sz="1600" dirty="0" smtClean="0">
                          <a:solidFill>
                            <a:srgbClr val="FF0000"/>
                          </a:solidFill>
                          <a:effectLst/>
                          <a:latin typeface="Arial" pitchFamily="34" charset="0"/>
                          <a:cs typeface="Arial" pitchFamily="34" charset="0"/>
                        </a:rPr>
                        <a:t>LĐ </a:t>
                      </a:r>
                      <a:r>
                        <a:rPr lang="en-US" sz="1600" dirty="0" err="1">
                          <a:solidFill>
                            <a:srgbClr val="FF0000"/>
                          </a:solidFill>
                          <a:effectLst/>
                          <a:latin typeface="Arial" pitchFamily="34" charset="0"/>
                          <a:cs typeface="Arial" pitchFamily="34" charset="0"/>
                        </a:rPr>
                        <a:t>có</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trình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THPT </a:t>
                      </a:r>
                      <a:r>
                        <a:rPr lang="en-US" sz="1600" dirty="0" err="1" smtClean="0">
                          <a:solidFill>
                            <a:srgbClr val="FF0000"/>
                          </a:solidFill>
                          <a:effectLst/>
                          <a:latin typeface="Arial" pitchFamily="34" charset="0"/>
                          <a:cs typeface="Arial" pitchFamily="34" charset="0"/>
                        </a:rPr>
                        <a:t>hoặc</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tương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đương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lên</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3849" marR="23849" marT="0" marB="0"/>
                </a:tc>
              </a:tr>
              <a:tr h="756108">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3. - 90% </a:t>
                      </a:r>
                      <a:r>
                        <a:rPr lang="en-US" sz="1600" dirty="0" smtClean="0">
                          <a:effectLst/>
                          <a:latin typeface="Arial" pitchFamily="34" charset="0"/>
                          <a:cs typeface="Arial" pitchFamily="34" charset="0"/>
                        </a:rPr>
                        <a:t>CB, CC, VC </a:t>
                      </a:r>
                      <a:r>
                        <a:rPr lang="en-US" sz="1600" dirty="0" err="1" smtClean="0">
                          <a:effectLst/>
                          <a:latin typeface="Arial" pitchFamily="34" charset="0"/>
                          <a:cs typeface="Arial" pitchFamily="34" charset="0"/>
                        </a:rPr>
                        <a:t>được</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đào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tạo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về</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chuyển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đổi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kỹ</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sử</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dụng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thiết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bị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số</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a:t>
                      </a:r>
                    </a:p>
                    <a:p>
                      <a:pPr algn="just">
                        <a:spcAft>
                          <a:spcPts val="0"/>
                        </a:spcAft>
                      </a:pPr>
                      <a:r>
                        <a:rPr lang="en-US" sz="1600" dirty="0">
                          <a:effectLst/>
                          <a:latin typeface="Arial" pitchFamily="34" charset="0"/>
                          <a:cs typeface="Arial" pitchFamily="34" charset="0"/>
                        </a:rPr>
                        <a:t>- 40% </a:t>
                      </a:r>
                      <a:r>
                        <a:rPr lang="en-US" sz="1600" dirty="0" smtClean="0">
                          <a:effectLst/>
                          <a:latin typeface="Arial" pitchFamily="34" charset="0"/>
                          <a:cs typeface="Arial" pitchFamily="34" charset="0"/>
                        </a:rPr>
                        <a:t>CB, CC, VC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trình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NN </a:t>
                      </a:r>
                      <a:r>
                        <a:rPr lang="en-US" sz="1600" dirty="0" err="1">
                          <a:effectLst/>
                          <a:latin typeface="Arial" pitchFamily="34" charset="0"/>
                          <a:cs typeface="Arial" pitchFamily="34" charset="0"/>
                        </a:rPr>
                        <a:t>hoặc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tiếng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DTTS </a:t>
                      </a:r>
                      <a:r>
                        <a:rPr lang="en-US" sz="1600" dirty="0" err="1" smtClean="0">
                          <a:effectLst/>
                          <a:latin typeface="Arial" pitchFamily="34" charset="0"/>
                          <a:cs typeface="Arial" pitchFamily="34" charset="0"/>
                        </a:rPr>
                        <a:t>đáp</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ứng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y/c </a:t>
                      </a:r>
                      <a:r>
                        <a:rPr lang="en-US" sz="1600" dirty="0" err="1">
                          <a:effectLst/>
                          <a:latin typeface="Arial" pitchFamily="34" charset="0"/>
                          <a:cs typeface="Arial" pitchFamily="34" charset="0"/>
                        </a:rPr>
                        <a:t>công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3849" marR="23849" marT="0" marB="0"/>
                </a:tc>
              </a:tr>
              <a:tr h="283540">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4</a:t>
                      </a:r>
                      <a:r>
                        <a:rPr lang="en-US" sz="1600" dirty="0">
                          <a:solidFill>
                            <a:srgbClr val="FF0000"/>
                          </a:solidFill>
                          <a:effectLst/>
                          <a:latin typeface="Arial" pitchFamily="34" charset="0"/>
                          <a:cs typeface="Arial" pitchFamily="34" charset="0"/>
                        </a:rPr>
                        <a:t>. </a:t>
                      </a:r>
                      <a:r>
                        <a:rPr lang="en-US" sz="1600" smtClean="0">
                          <a:solidFill>
                            <a:srgbClr val="FF0000"/>
                          </a:solidFill>
                          <a:effectLst/>
                          <a:latin typeface="Arial" pitchFamily="34" charset="0"/>
                          <a:cs typeface="Arial" pitchFamily="34" charset="0"/>
                        </a:rPr>
                        <a:t>40</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CB, CC, VC </a:t>
                      </a:r>
                      <a:r>
                        <a:rPr lang="en-US" sz="1600" dirty="0" err="1">
                          <a:solidFill>
                            <a:srgbClr val="FF0000"/>
                          </a:solidFill>
                          <a:effectLst/>
                          <a:latin typeface="Arial" pitchFamily="34" charset="0"/>
                          <a:cs typeface="Arial" pitchFamily="34" charset="0"/>
                        </a:rPr>
                        <a:t>đạt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danh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hiệu</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Công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dân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20</a:t>
                      </a:r>
                      <a:endParaRPr lang="en-US" sz="1600">
                        <a:effectLst/>
                        <a:latin typeface="Arial" pitchFamily="34" charset="0"/>
                        <a:ea typeface="Times New Roman"/>
                        <a:cs typeface="Arial" pitchFamily="34" charset="0"/>
                      </a:endParaRPr>
                    </a:p>
                  </a:txBody>
                  <a:tcPr marL="23849" marR="23849" marT="0" marB="0"/>
                </a:tc>
              </a:tr>
              <a:tr h="1250100">
                <a:tc rowSpan="3">
                  <a:txBody>
                    <a:bodyPr/>
                    <a:lstStyle/>
                    <a:p>
                      <a:pPr algn="ctr">
                        <a:spcAft>
                          <a:spcPts val="0"/>
                        </a:spcAft>
                      </a:pPr>
                      <a:endParaRPr lang="en-US" sz="1600" dirty="0" smtClean="0">
                        <a:solidFill>
                          <a:srgbClr val="FF0000"/>
                        </a:solidFill>
                        <a:effectLst/>
                        <a:latin typeface="Arial" pitchFamily="34" charset="0"/>
                        <a:cs typeface="Arial" pitchFamily="34" charset="0"/>
                      </a:endParaRPr>
                    </a:p>
                    <a:p>
                      <a:pPr algn="ctr">
                        <a:spcAft>
                          <a:spcPts val="0"/>
                        </a:spcAft>
                      </a:pPr>
                      <a:endParaRPr lang="en-US" sz="1600" dirty="0" smtClean="0">
                        <a:solidFill>
                          <a:srgbClr val="FF0000"/>
                        </a:solidFill>
                        <a:effectLst/>
                        <a:latin typeface="Arial" pitchFamily="34" charset="0"/>
                        <a:cs typeface="Arial" pitchFamily="34" charset="0"/>
                      </a:endParaRPr>
                    </a:p>
                    <a:p>
                      <a:pPr algn="ctr">
                        <a:spcAft>
                          <a:spcPts val="0"/>
                        </a:spcAft>
                      </a:pPr>
                      <a:r>
                        <a:rPr lang="en-US" sz="1600" dirty="0" smtClean="0">
                          <a:solidFill>
                            <a:srgbClr val="FF0000"/>
                          </a:solidFill>
                          <a:effectLst/>
                          <a:latin typeface="Arial" pitchFamily="34" charset="0"/>
                          <a:cs typeface="Arial" pitchFamily="34" charset="0"/>
                        </a:rPr>
                        <a:t>II.</a:t>
                      </a:r>
                      <a:r>
                        <a:rPr lang="en-US" sz="1600" baseline="0" dirty="0" smtClean="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Điều</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kiện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(30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c>
                  <a:txBody>
                    <a:bodyPr/>
                    <a:lstStyle/>
                    <a:p>
                      <a:pPr algn="just">
                        <a:spcAft>
                          <a:spcPts val="0"/>
                        </a:spcAft>
                      </a:pPr>
                      <a:r>
                        <a:rPr lang="en-US" sz="1600" dirty="0">
                          <a:effectLst/>
                          <a:latin typeface="Arial" pitchFamily="34" charset="0"/>
                          <a:cs typeface="Arial" pitchFamily="34" charset="0"/>
                        </a:rPr>
                        <a:t>5. </a:t>
                      </a:r>
                      <a:r>
                        <a:rPr lang="en-US" sz="1600" dirty="0" err="1">
                          <a:effectLst/>
                          <a:latin typeface="Arial" pitchFamily="34" charset="0"/>
                          <a:cs typeface="Arial" pitchFamily="34" charset="0"/>
                        </a:rPr>
                        <a:t>Cấp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ủy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lãnh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đạo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KH, </a:t>
                      </a:r>
                      <a:r>
                        <a:rPr lang="en-US" sz="1600" dirty="0" err="1">
                          <a:effectLst/>
                          <a:latin typeface="Arial" pitchFamily="34" charset="0"/>
                          <a:cs typeface="Arial" pitchFamily="34" charset="0"/>
                        </a:rPr>
                        <a:t>chỉ</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tiêu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đua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hàng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năm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đối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với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việc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tập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tạo</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môi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trường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thuận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lợi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thành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phấn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đấu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trở</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thành</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CDHT</a:t>
                      </a:r>
                      <a:endParaRPr lang="en-US" sz="1600" dirty="0">
                        <a:effectLst/>
                        <a:latin typeface="Arial" pitchFamily="34" charset="0"/>
                        <a:cs typeface="Arial" pitchFamily="34" charset="0"/>
                      </a:endParaRPr>
                    </a:p>
                    <a:p>
                      <a:pPr algn="just">
                        <a:spcAft>
                          <a:spcPts val="0"/>
                        </a:spcAft>
                      </a:pP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đoàn</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thể</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giải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pháp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trách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nhiệm</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viên</a:t>
                      </a:r>
                      <a:r>
                        <a:rPr lang="en-US" sz="1600" baseline="0" dirty="0" smtClean="0">
                          <a:effectLst/>
                          <a:latin typeface="Arial" pitchFamily="34" charset="0"/>
                          <a:cs typeface="Arial" pitchFamily="34" charset="0"/>
                        </a:rPr>
                        <a:t> </a:t>
                      </a:r>
                      <a:r>
                        <a:rPr lang="en-US" sz="1600" baseline="0" dirty="0" err="1" smtClean="0">
                          <a:effectLst/>
                          <a:latin typeface="Arial" pitchFamily="34" charset="0"/>
                          <a:cs typeface="Arial" pitchFamily="34" charset="0"/>
                        </a:rPr>
                        <a:t>t</a:t>
                      </a:r>
                      <a:r>
                        <a:rPr lang="en-US" sz="1600" dirty="0" err="1" smtClean="0">
                          <a:effectLst/>
                          <a:latin typeface="Arial" pitchFamily="34" charset="0"/>
                          <a:cs typeface="Arial" pitchFamily="34" charset="0"/>
                        </a:rPr>
                        <a:t>hành</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viên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của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mình</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HTTX </a:t>
                      </a:r>
                      <a:r>
                        <a:rPr lang="en-US" sz="1600" dirty="0" err="1" smtClean="0">
                          <a:effectLst/>
                          <a:latin typeface="Arial" pitchFamily="34" charset="0"/>
                          <a:cs typeface="Arial" pitchFamily="34" charset="0"/>
                        </a:rPr>
                        <a:t>đạt</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kết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quả</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tốt</a:t>
                      </a:r>
                      <a:r>
                        <a:rPr lang="en-US" sz="1600" dirty="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3849" marR="23849" marT="0" marB="0"/>
                </a:tc>
              </a:tr>
              <a:tr h="567082">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6. </a:t>
                      </a:r>
                      <a:r>
                        <a:rPr lang="en-US" sz="1600" dirty="0" err="1">
                          <a:solidFill>
                            <a:srgbClr val="FF0000"/>
                          </a:solidFill>
                          <a:effectLst/>
                          <a:latin typeface="Arial" pitchFamily="34" charset="0"/>
                          <a:cs typeface="Arial" pitchFamily="34" charset="0"/>
                        </a:rPr>
                        <a:t>Đơn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vị</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có</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phương</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tiện</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cho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việc</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HTTX </a:t>
                      </a:r>
                      <a:r>
                        <a:rPr lang="en-US" sz="1600" dirty="0" err="1" smtClean="0">
                          <a:solidFill>
                            <a:srgbClr val="FF0000"/>
                          </a:solidFill>
                          <a:effectLst/>
                          <a:latin typeface="Arial" pitchFamily="34" charset="0"/>
                          <a:cs typeface="Arial" pitchFamily="34" charset="0"/>
                        </a:rPr>
                        <a:t>của</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thành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nhất</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là</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trang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thiết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bị</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kỹ</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thuật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số</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để</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và</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truy</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cập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thông</a:t>
                      </a:r>
                      <a:r>
                        <a:rPr lang="en-US" sz="1600" dirty="0">
                          <a:solidFill>
                            <a:srgbClr val="FF0000"/>
                          </a:solidFill>
                          <a:effectLst/>
                          <a:latin typeface="Arial" pitchFamily="34" charset="0"/>
                          <a:cs typeface="Arial" pitchFamily="34" charset="0"/>
                        </a:rPr>
                        <a:t> tin </a:t>
                      </a:r>
                      <a:r>
                        <a:rPr lang="en-US" sz="1600" dirty="0" err="1">
                          <a:solidFill>
                            <a:srgbClr val="FF0000"/>
                          </a:solidFill>
                          <a:effectLst/>
                          <a:latin typeface="Arial" pitchFamily="34" charset="0"/>
                          <a:cs typeface="Arial" pitchFamily="34" charset="0"/>
                        </a:rPr>
                        <a:t>chính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thống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mạng</a:t>
                      </a:r>
                      <a:r>
                        <a:rPr lang="en-US" sz="1600" dirty="0">
                          <a:solidFill>
                            <a:srgbClr val="FF0000"/>
                          </a:solidFill>
                          <a:effectLst/>
                          <a:latin typeface="Arial" pitchFamily="34" charset="0"/>
                          <a:cs typeface="Arial" pitchFamily="34" charset="0"/>
                        </a:rPr>
                        <a:t> internet.</a:t>
                      </a:r>
                      <a:endParaRPr lang="en-US" sz="1600" dirty="0">
                        <a:solidFill>
                          <a:srgbClr val="FF0000"/>
                        </a:solidFill>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3849" marR="23849" marT="0" marB="0"/>
                </a:tc>
              </a:tr>
              <a:tr h="567082">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7. </a:t>
                      </a:r>
                      <a:r>
                        <a:rPr lang="en-US" sz="1600" dirty="0" err="1">
                          <a:effectLst/>
                          <a:latin typeface="Arial" pitchFamily="34" charset="0"/>
                          <a:cs typeface="Arial" pitchFamily="34" charset="0"/>
                        </a:rPr>
                        <a:t>Tổ</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chức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khuyến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học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của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hoạt</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động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có</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nề</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nếp</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quả</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Quỹ</a:t>
                      </a:r>
                      <a:r>
                        <a:rPr lang="en-US" sz="1600" dirty="0" smtClean="0">
                          <a:effectLst/>
                          <a:latin typeface="Arial" pitchFamily="34" charset="0"/>
                          <a:cs typeface="Arial" pitchFamily="34" charset="0"/>
                        </a:rPr>
                        <a:t> KH </a:t>
                      </a:r>
                      <a:r>
                        <a:rPr lang="en-US" sz="1600" dirty="0" err="1" smtClean="0">
                          <a:effectLst/>
                          <a:latin typeface="Arial" pitchFamily="34" charset="0"/>
                          <a:cs typeface="Arial" pitchFamily="34" charset="0"/>
                        </a:rPr>
                        <a:t>của</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đạt</a:t>
                      </a:r>
                      <a:r>
                        <a:rPr lang="en-US" sz="1600" dirty="0" smtClean="0">
                          <a:effectLst/>
                          <a:latin typeface="Arial" pitchFamily="34" charset="0"/>
                          <a:cs typeface="Arial" pitchFamily="34" charset="0"/>
                        </a:rPr>
                        <a:t>  66.000đ/</a:t>
                      </a:r>
                      <a:r>
                        <a:rPr lang="en-US" sz="1600" dirty="0" err="1" smtClean="0">
                          <a:effectLst/>
                          <a:latin typeface="Arial" pitchFamily="34" charset="0"/>
                          <a:cs typeface="Arial" pitchFamily="34" charset="0"/>
                        </a:rPr>
                        <a:t>đầu</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người</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và</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ngày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càng</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tăng</a:t>
                      </a:r>
                      <a:r>
                        <a:rPr lang="en-US" sz="1600" dirty="0" smtClean="0">
                          <a:effectLst/>
                          <a:latin typeface="Arial" pitchFamily="34" charset="0"/>
                          <a:cs typeface="Arial" pitchFamily="34" charset="0"/>
                        </a:rPr>
                        <a:t>, n</a:t>
                      </a:r>
                      <a:r>
                        <a:rPr lang="vi-VN" sz="1600" dirty="0" smtClean="0">
                          <a:effectLst/>
                          <a:latin typeface="Arial" pitchFamily="34" charset="0"/>
                          <a:cs typeface="Arial" pitchFamily="34" charset="0"/>
                        </a:rPr>
                        <a:t>ơ</a:t>
                      </a:r>
                      <a:r>
                        <a:rPr lang="en-US" sz="1600" dirty="0" smtClean="0">
                          <a:effectLst/>
                          <a:latin typeface="Arial" pitchFamily="34" charset="0"/>
                          <a:cs typeface="Arial" pitchFamily="34" charset="0"/>
                        </a:rPr>
                        <a:t>i </a:t>
                      </a:r>
                      <a:r>
                        <a:rPr lang="en-US" sz="1600" dirty="0" err="1" smtClean="0">
                          <a:effectLst/>
                          <a:latin typeface="Arial" pitchFamily="34" charset="0"/>
                          <a:cs typeface="Arial" pitchFamily="34" charset="0"/>
                        </a:rPr>
                        <a:t>khó</a:t>
                      </a:r>
                      <a:r>
                        <a:rPr lang="en-US" sz="1600" dirty="0" smtClean="0">
                          <a:effectLst/>
                          <a:latin typeface="Arial" pitchFamily="34" charset="0"/>
                          <a:cs typeface="Arial" pitchFamily="34" charset="0"/>
                        </a:rPr>
                        <a:t> khja8n </a:t>
                      </a:r>
                      <a:r>
                        <a:rPr lang="en-US" sz="1600" dirty="0" err="1" smtClean="0">
                          <a:effectLst/>
                          <a:latin typeface="Arial" pitchFamily="34" charset="0"/>
                          <a:cs typeface="Arial" pitchFamily="34" charset="0"/>
                        </a:rPr>
                        <a:t>là</a:t>
                      </a:r>
                      <a:r>
                        <a:rPr lang="en-US" sz="1600" dirty="0" smtClean="0">
                          <a:effectLst/>
                          <a:latin typeface="Arial" pitchFamily="34" charset="0"/>
                          <a:cs typeface="Arial" pitchFamily="34" charset="0"/>
                        </a:rPr>
                        <a:t> 60.000 </a:t>
                      </a:r>
                      <a:r>
                        <a:rPr lang="vi-VN" sz="1600" dirty="0" smtClean="0">
                          <a:effectLst/>
                          <a:latin typeface="Arial" pitchFamily="34" charset="0"/>
                          <a:cs typeface="Arial" pitchFamily="34" charset="0"/>
                        </a:rPr>
                        <a:t>đ</a:t>
                      </a:r>
                      <a:r>
                        <a:rPr lang="en-US" sz="1600" dirty="0" smtClean="0">
                          <a:effectLst/>
                          <a:latin typeface="Arial" pitchFamily="34" charset="0"/>
                          <a:cs typeface="Arial" pitchFamily="34" charset="0"/>
                        </a:rPr>
                        <a:t>/</a:t>
                      </a:r>
                      <a:r>
                        <a:rPr lang="en-US" sz="1600" dirty="0" err="1" smtClean="0">
                          <a:effectLst/>
                          <a:latin typeface="Arial" pitchFamily="34" charset="0"/>
                          <a:cs typeface="Arial" pitchFamily="34" charset="0"/>
                        </a:rPr>
                        <a:t>ng</a:t>
                      </a:r>
                      <a:r>
                        <a:rPr lang="en-US" sz="1600" dirty="0" smtClean="0">
                          <a:effectLst/>
                          <a:latin typeface="Arial" pitchFamily="34" charset="0"/>
                          <a:cs typeface="Arial" pitchFamily="34" charset="0"/>
                        </a:rPr>
                        <a:t>.</a:t>
                      </a:r>
                      <a:endParaRPr lang="en-US" sz="1600" dirty="0">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3849" marR="23849" marT="0" marB="0"/>
                </a:tc>
              </a:tr>
              <a:tr h="756108">
                <a:tc rowSpan="2">
                  <a:txBody>
                    <a:bodyPr/>
                    <a:lstStyle/>
                    <a:p>
                      <a:pPr algn="ctr">
                        <a:spcAft>
                          <a:spcPts val="0"/>
                        </a:spcAft>
                      </a:pPr>
                      <a:r>
                        <a:rPr lang="en-US" sz="1600" dirty="0">
                          <a:solidFill>
                            <a:srgbClr val="FF0000"/>
                          </a:solidFill>
                          <a:effectLst/>
                          <a:latin typeface="Arial" pitchFamily="34" charset="0"/>
                          <a:cs typeface="Arial" pitchFamily="34" charset="0"/>
                        </a:rPr>
                        <a:t>III. </a:t>
                      </a:r>
                      <a:r>
                        <a:rPr lang="en-US" sz="1600" dirty="0" err="1">
                          <a:solidFill>
                            <a:srgbClr val="FF0000"/>
                          </a:solidFill>
                          <a:effectLst/>
                          <a:latin typeface="Arial" pitchFamily="34" charset="0"/>
                          <a:cs typeface="Arial" pitchFamily="34" charset="0"/>
                        </a:rPr>
                        <a:t>Tác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dụng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của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học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smtClean="0">
                          <a:solidFill>
                            <a:srgbClr val="FF0000"/>
                          </a:solidFill>
                          <a:effectLst/>
                          <a:latin typeface="Arial" pitchFamily="34" charset="0"/>
                          <a:cs typeface="Arial" pitchFamily="34" charset="0"/>
                        </a:rPr>
                        <a:t>(20 </a:t>
                      </a:r>
                      <a:r>
                        <a:rPr lang="en-US" sz="1600" dirty="0" err="1">
                          <a:solidFill>
                            <a:srgbClr val="FF0000"/>
                          </a:solidFill>
                          <a:effectLst/>
                          <a:latin typeface="Arial" pitchFamily="34" charset="0"/>
                          <a:cs typeface="Arial" pitchFamily="34" charset="0"/>
                        </a:rPr>
                        <a:t>điểm</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solidFill>
                      <a:srgbClr val="FFFF00"/>
                    </a:solidFill>
                  </a:tcPr>
                </a:tc>
                <a:tc>
                  <a:txBody>
                    <a:bodyPr/>
                    <a:lstStyle/>
                    <a:p>
                      <a:pPr algn="just">
                        <a:spcAft>
                          <a:spcPts val="0"/>
                        </a:spcAft>
                      </a:pPr>
                      <a:r>
                        <a:rPr lang="en-US" sz="1600" dirty="0">
                          <a:effectLst/>
                          <a:latin typeface="Arial" pitchFamily="34" charset="0"/>
                          <a:cs typeface="Arial" pitchFamily="34" charset="0"/>
                        </a:rPr>
                        <a:t>8. </a:t>
                      </a:r>
                      <a:r>
                        <a:rPr lang="en-US" sz="1600" dirty="0" err="1">
                          <a:solidFill>
                            <a:srgbClr val="FF0000"/>
                          </a:solidFill>
                          <a:effectLst/>
                          <a:latin typeface="Arial" pitchFamily="34" charset="0"/>
                          <a:cs typeface="Arial" pitchFamily="34" charset="0"/>
                        </a:rPr>
                        <a:t>Hằng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năm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đơn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vị</a:t>
                      </a:r>
                      <a:r>
                        <a:rPr lang="en-US" sz="1600" dirty="0">
                          <a:solidFill>
                            <a:srgbClr val="FF0000"/>
                          </a:solidFill>
                          <a:effectLst/>
                          <a:latin typeface="Arial" pitchFamily="34" charset="0"/>
                          <a:cs typeface="Arial" pitchFamily="34" charset="0"/>
                        </a:rPr>
                        <a:t> </a:t>
                      </a:r>
                      <a:r>
                        <a:rPr lang="en-US" sz="1600" dirty="0" err="1" smtClean="0">
                          <a:solidFill>
                            <a:srgbClr val="FF0000"/>
                          </a:solidFill>
                          <a:effectLst/>
                          <a:latin typeface="Arial" pitchFamily="34" charset="0"/>
                          <a:cs typeface="Arial" pitchFamily="34" charset="0"/>
                        </a:rPr>
                        <a:t>đạt</a:t>
                      </a:r>
                      <a:r>
                        <a:rPr lang="en-US" sz="1600" dirty="0" smtClean="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đua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từ</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Tập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thể</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lao</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tiến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trở</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Hoàn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thành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tốt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nhiệm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vụ</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nghĩa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vụ</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với</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Nhà</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nước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không</a:t>
                      </a:r>
                      <a:r>
                        <a:rPr lang="en-US" sz="1600" dirty="0">
                          <a:solidFill>
                            <a:srgbClr val="FF0000"/>
                          </a:solidFill>
                          <a:effectLst/>
                          <a:latin typeface="Arial" pitchFamily="34" charset="0"/>
                          <a:cs typeface="Arial" pitchFamily="34" charset="0"/>
                        </a:rPr>
                        <a:t> vi </a:t>
                      </a:r>
                      <a:r>
                        <a:rPr lang="en-US" sz="1600" dirty="0" err="1">
                          <a:solidFill>
                            <a:srgbClr val="FF0000"/>
                          </a:solidFill>
                          <a:effectLst/>
                          <a:latin typeface="Arial" pitchFamily="34" charset="0"/>
                          <a:cs typeface="Arial" pitchFamily="34" charset="0"/>
                        </a:rPr>
                        <a:t>phạm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pháp</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luật</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thành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viên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đơn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vị</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tích</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cực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tham</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gia</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các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cuộc</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vận</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trong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cộng</a:t>
                      </a:r>
                      <a:r>
                        <a:rPr lang="en-US" sz="1600" dirty="0">
                          <a:solidFill>
                            <a:srgbClr val="FF0000"/>
                          </a:solidFill>
                          <a:effectLst/>
                          <a:latin typeface="Arial" pitchFamily="34" charset="0"/>
                          <a:cs typeface="Arial" pitchFamily="34" charset="0"/>
                        </a:rPr>
                        <a:t> </a:t>
                      </a:r>
                      <a:r>
                        <a:rPr lang="en-US" sz="1600" dirty="0" err="1">
                          <a:solidFill>
                            <a:srgbClr val="FF0000"/>
                          </a:solidFill>
                          <a:effectLst/>
                          <a:latin typeface="Arial" pitchFamily="34" charset="0"/>
                          <a:cs typeface="Arial" pitchFamily="34" charset="0"/>
                        </a:rPr>
                        <a:t>đồng</a:t>
                      </a:r>
                      <a:r>
                        <a:rPr lang="en-US" sz="1600" dirty="0">
                          <a:solidFill>
                            <a:srgbClr val="FF0000"/>
                          </a:solidFill>
                          <a:effectLst/>
                          <a:latin typeface="Arial" pitchFamily="34" charset="0"/>
                          <a:cs typeface="Arial" pitchFamily="34" charset="0"/>
                        </a:rPr>
                        <a:t>.</a:t>
                      </a:r>
                      <a:endParaRPr lang="en-US" sz="1600" dirty="0">
                        <a:solidFill>
                          <a:srgbClr val="FF0000"/>
                        </a:solidFill>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a:effectLst/>
                          <a:latin typeface="Arial" pitchFamily="34" charset="0"/>
                          <a:cs typeface="Arial" pitchFamily="34" charset="0"/>
                        </a:rPr>
                        <a:t>10</a:t>
                      </a:r>
                      <a:endParaRPr lang="en-US" sz="1600">
                        <a:effectLst/>
                        <a:latin typeface="Arial" pitchFamily="34" charset="0"/>
                        <a:ea typeface="Times New Roman"/>
                        <a:cs typeface="Arial" pitchFamily="34" charset="0"/>
                      </a:endParaRPr>
                    </a:p>
                  </a:txBody>
                  <a:tcPr marL="23849" marR="23849" marT="0" marB="0"/>
                </a:tc>
              </a:tr>
              <a:tr h="567082">
                <a:tc vMerge="1">
                  <a:txBody>
                    <a:bodyPr/>
                    <a:lstStyle/>
                    <a:p>
                      <a:endParaRPr lang="en-US"/>
                    </a:p>
                  </a:txBody>
                  <a:tcPr/>
                </a:tc>
                <a:tc>
                  <a:txBody>
                    <a:bodyPr/>
                    <a:lstStyle/>
                    <a:p>
                      <a:pPr algn="just">
                        <a:spcAft>
                          <a:spcPts val="0"/>
                        </a:spcAft>
                      </a:pPr>
                      <a:r>
                        <a:rPr lang="en-US" sz="1600" dirty="0">
                          <a:effectLst/>
                          <a:latin typeface="Arial" pitchFamily="34" charset="0"/>
                          <a:cs typeface="Arial" pitchFamily="34" charset="0"/>
                        </a:rPr>
                        <a:t>9.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smtClean="0">
                          <a:effectLst/>
                          <a:latin typeface="Arial" pitchFamily="34" charset="0"/>
                          <a:cs typeface="Arial" pitchFamily="34" charset="0"/>
                        </a:rPr>
                        <a:t>đình</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các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thành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viên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thuộc</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đơn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vị</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đều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đăng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ký</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phấn</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đấu</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xây</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dựng</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“GĐHT”, </a:t>
                      </a:r>
                      <a:r>
                        <a:rPr lang="en-US" sz="1600" dirty="0" err="1">
                          <a:effectLst/>
                          <a:latin typeface="Arial" pitchFamily="34" charset="0"/>
                          <a:cs typeface="Arial" pitchFamily="34" charset="0"/>
                        </a:rPr>
                        <a:t>trong</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đó</a:t>
                      </a:r>
                      <a:r>
                        <a:rPr lang="en-US" sz="1600" dirty="0">
                          <a:effectLst/>
                          <a:latin typeface="Arial" pitchFamily="34" charset="0"/>
                          <a:cs typeface="Arial" pitchFamily="34" charset="0"/>
                        </a:rPr>
                        <a:t> 80% </a:t>
                      </a:r>
                      <a:r>
                        <a:rPr lang="en-US" sz="1600" dirty="0" err="1">
                          <a:effectLst/>
                          <a:latin typeface="Arial" pitchFamily="34" charset="0"/>
                          <a:cs typeface="Arial" pitchFamily="34" charset="0"/>
                        </a:rPr>
                        <a:t>gia</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đình</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CB, CC, VC </a:t>
                      </a:r>
                      <a:r>
                        <a:rPr lang="en-US" sz="1600" dirty="0" err="1" smtClean="0">
                          <a:effectLst/>
                          <a:latin typeface="Arial" pitchFamily="34" charset="0"/>
                          <a:cs typeface="Arial" pitchFamily="34" charset="0"/>
                        </a:rPr>
                        <a:t>đạt</a:t>
                      </a:r>
                      <a:r>
                        <a:rPr lang="en-US" sz="1600" dirty="0" smtClean="0">
                          <a:effectLst/>
                          <a:latin typeface="Arial" pitchFamily="34" charset="0"/>
                          <a:cs typeface="Arial" pitchFamily="34" charset="0"/>
                        </a:rPr>
                        <a:t> </a:t>
                      </a:r>
                      <a:r>
                        <a:rPr lang="en-US" sz="1600" dirty="0" err="1">
                          <a:effectLst/>
                          <a:latin typeface="Arial" pitchFamily="34" charset="0"/>
                          <a:cs typeface="Arial" pitchFamily="34" charset="0"/>
                        </a:rPr>
                        <a:t>danh</a:t>
                      </a:r>
                      <a:r>
                        <a:rPr lang="en-US" sz="1600" dirty="0">
                          <a:effectLst/>
                          <a:latin typeface="Arial" pitchFamily="34" charset="0"/>
                          <a:cs typeface="Arial" pitchFamily="34" charset="0"/>
                        </a:rPr>
                        <a:t> </a:t>
                      </a:r>
                      <a:r>
                        <a:rPr lang="en-US" sz="1600" dirty="0" err="1">
                          <a:effectLst/>
                          <a:latin typeface="Arial" pitchFamily="34" charset="0"/>
                          <a:cs typeface="Arial" pitchFamily="34" charset="0"/>
                        </a:rPr>
                        <a:t>hiệu</a:t>
                      </a:r>
                      <a:r>
                        <a:rPr lang="en-US" sz="1600" dirty="0">
                          <a:effectLst/>
                          <a:latin typeface="Arial" pitchFamily="34" charset="0"/>
                          <a:cs typeface="Arial" pitchFamily="34" charset="0"/>
                        </a:rPr>
                        <a:t> </a:t>
                      </a:r>
                      <a:r>
                        <a:rPr lang="en-US" sz="1600" dirty="0" smtClean="0">
                          <a:effectLst/>
                          <a:latin typeface="Arial" pitchFamily="34" charset="0"/>
                          <a:cs typeface="Arial" pitchFamily="34" charset="0"/>
                        </a:rPr>
                        <a:t>“GĐHT”</a:t>
                      </a:r>
                      <a:endParaRPr lang="en-US" sz="1600" dirty="0">
                        <a:effectLst/>
                        <a:latin typeface="Arial" pitchFamily="34" charset="0"/>
                        <a:ea typeface="Times New Roman"/>
                        <a:cs typeface="Arial" pitchFamily="34" charset="0"/>
                      </a:endParaRPr>
                    </a:p>
                  </a:txBody>
                  <a:tcPr marL="23849" marR="23849" marT="0" marB="0"/>
                </a:tc>
                <a:tc>
                  <a:txBody>
                    <a:bodyPr/>
                    <a:lstStyle/>
                    <a:p>
                      <a:pPr algn="ctr">
                        <a:spcAft>
                          <a:spcPts val="0"/>
                        </a:spcAft>
                      </a:pPr>
                      <a:r>
                        <a:rPr lang="en-US" sz="1600" dirty="0">
                          <a:effectLst/>
                          <a:latin typeface="Arial" pitchFamily="34" charset="0"/>
                          <a:cs typeface="Arial" pitchFamily="34" charset="0"/>
                        </a:rPr>
                        <a:t>10</a:t>
                      </a:r>
                      <a:endParaRPr lang="en-US" sz="1600" dirty="0">
                        <a:effectLst/>
                        <a:latin typeface="Arial" pitchFamily="34" charset="0"/>
                        <a:ea typeface="Times New Roman"/>
                        <a:cs typeface="Arial" pitchFamily="34" charset="0"/>
                      </a:endParaRPr>
                    </a:p>
                  </a:txBody>
                  <a:tcPr marL="23849" marR="23849" marT="0" marB="0"/>
                </a:tc>
              </a:tr>
            </a:tbl>
          </a:graphicData>
        </a:graphic>
      </p:graphicFrame>
      <p:sp>
        <p:nvSpPr>
          <p:cNvPr id="7" name="TextBox 6"/>
          <p:cNvSpPr txBox="1"/>
          <p:nvPr/>
        </p:nvSpPr>
        <p:spPr>
          <a:xfrm>
            <a:off x="2057400" y="76200"/>
            <a:ext cx="5029200" cy="400110"/>
          </a:xfrm>
          <a:prstGeom prst="rect">
            <a:avLst/>
          </a:prstGeom>
          <a:noFill/>
        </p:spPr>
        <p:txBody>
          <a:bodyPr wrap="square" rtlCol="0">
            <a:spAutoFit/>
          </a:bodyPr>
          <a:lstStyle/>
          <a:p>
            <a:pPr algn="ctr"/>
            <a:r>
              <a:rPr lang="en-US" sz="2000" b="1" dirty="0" smtClean="0">
                <a:solidFill>
                  <a:srgbClr val="0000FF"/>
                </a:solidFill>
                <a:latin typeface="Arial" pitchFamily="34" charset="0"/>
                <a:cs typeface="Arial" pitchFamily="34" charset="0"/>
              </a:rPr>
              <a:t>4</a:t>
            </a:r>
            <a:r>
              <a:rPr lang="en-US" sz="2000" b="1" dirty="0">
                <a:solidFill>
                  <a:srgbClr val="0000FF"/>
                </a:solidFill>
                <a:latin typeface="Arial" pitchFamily="34" charset="0"/>
                <a:cs typeface="Arial" pitchFamily="34" charset="0"/>
              </a:rPr>
              <a:t>. </a:t>
            </a:r>
            <a:r>
              <a:rPr lang="en-US" sz="2000" b="1" dirty="0" smtClean="0">
                <a:solidFill>
                  <a:srgbClr val="0000FF"/>
                </a:solidFill>
                <a:latin typeface="Arial" pitchFamily="34" charset="0"/>
                <a:cs typeface="Arial" pitchFamily="34" charset="0"/>
              </a:rPr>
              <a:t>TIÊU CHÍ MÔ </a:t>
            </a:r>
            <a:r>
              <a:rPr lang="en-US" sz="2000" b="1" dirty="0">
                <a:solidFill>
                  <a:srgbClr val="0000FF"/>
                </a:solidFill>
                <a:latin typeface="Arial" pitchFamily="34" charset="0"/>
                <a:cs typeface="Arial" pitchFamily="34" charset="0"/>
              </a:rPr>
              <a:t>HÌNH </a:t>
            </a:r>
            <a:r>
              <a:rPr lang="en-US" sz="2000" b="1" dirty="0" smtClean="0">
                <a:solidFill>
                  <a:srgbClr val="0000FF"/>
                </a:solidFill>
                <a:latin typeface="Arial" pitchFamily="34" charset="0"/>
                <a:cs typeface="Arial" pitchFamily="34" charset="0"/>
              </a:rPr>
              <a:t>Đ</a:t>
            </a:r>
            <a:r>
              <a:rPr lang="vi-VN" sz="2000" b="1" dirty="0" smtClean="0">
                <a:solidFill>
                  <a:srgbClr val="0000FF"/>
                </a:solidFill>
                <a:latin typeface="Arial" pitchFamily="34" charset="0"/>
                <a:cs typeface="Arial" pitchFamily="34" charset="0"/>
              </a:rPr>
              <a:t>Ơ</a:t>
            </a:r>
            <a:r>
              <a:rPr lang="en-US" sz="2000" b="1" dirty="0">
                <a:solidFill>
                  <a:srgbClr val="0000FF"/>
                </a:solidFill>
                <a:latin typeface="Arial" pitchFamily="34" charset="0"/>
                <a:cs typeface="Arial" pitchFamily="34" charset="0"/>
              </a:rPr>
              <a:t>N VỊ HỌC </a:t>
            </a:r>
            <a:r>
              <a:rPr lang="en-US" sz="2000" b="1" dirty="0" smtClean="0">
                <a:solidFill>
                  <a:srgbClr val="0000FF"/>
                </a:solidFill>
                <a:latin typeface="Arial" pitchFamily="34" charset="0"/>
                <a:cs typeface="Arial" pitchFamily="34" charset="0"/>
              </a:rPr>
              <a:t>TẬP</a:t>
            </a:r>
            <a:endParaRPr lang="en-US" sz="20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11423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354162"/>
          </a:xfrm>
        </p:spPr>
        <p:txBody>
          <a:bodyPr>
            <a:normAutofit/>
          </a:bodyPr>
          <a:lstStyle/>
          <a:p>
            <a:r>
              <a:rPr lang="en-US" sz="2400" b="1" i="1" dirty="0" smtClean="0">
                <a:solidFill>
                  <a:srgbClr val="FF0000"/>
                </a:solidFill>
                <a:latin typeface="Times New Roman" pitchFamily="18" charset="0"/>
                <a:cs typeface="Times New Roman" pitchFamily="18" charset="0"/>
              </a:rPr>
              <a:t>II. </a:t>
            </a:r>
            <a:r>
              <a:rPr lang="en-US" sz="2400" b="1" i="1" dirty="0" err="1">
                <a:solidFill>
                  <a:srgbClr val="FF0000"/>
                </a:solidFill>
                <a:latin typeface="Times New Roman" pitchFamily="18" charset="0"/>
                <a:cs typeface="Times New Roman" pitchFamily="18" charset="0"/>
              </a:rPr>
              <a:t>Quyết</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định</a:t>
            </a:r>
            <a:r>
              <a:rPr lang="en-US" sz="2400" b="1" i="1" dirty="0">
                <a:solidFill>
                  <a:srgbClr val="FF0000"/>
                </a:solidFill>
                <a:latin typeface="Times New Roman" pitchFamily="18" charset="0"/>
                <a:cs typeface="Times New Roman" pitchFamily="18" charset="0"/>
              </a:rPr>
              <a:t> 324/QĐ-KHVN </a:t>
            </a:r>
            <a:r>
              <a:rPr lang="en-US" sz="2400" b="1" i="1" dirty="0" err="1">
                <a:solidFill>
                  <a:srgbClr val="FF0000"/>
                </a:solidFill>
                <a:latin typeface="Times New Roman" pitchFamily="18" charset="0"/>
                <a:cs typeface="Times New Roman" pitchFamily="18" charset="0"/>
              </a:rPr>
              <a:t>ngày</a:t>
            </a:r>
            <a:r>
              <a:rPr lang="en-US" sz="2400" b="1" i="1" dirty="0">
                <a:solidFill>
                  <a:srgbClr val="FF0000"/>
                </a:solidFill>
                <a:latin typeface="Times New Roman" pitchFamily="18" charset="0"/>
                <a:cs typeface="Times New Roman" pitchFamily="18" charset="0"/>
              </a:rPr>
              <a:t> 25/10/2023 “Ban </a:t>
            </a:r>
            <a:r>
              <a:rPr lang="en-US" sz="2400" b="1" i="1" dirty="0" err="1" smtClean="0">
                <a:solidFill>
                  <a:srgbClr val="FF0000"/>
                </a:solidFill>
                <a:latin typeface="Times New Roman" pitchFamily="18" charset="0"/>
                <a:cs typeface="Times New Roman" pitchFamily="18" charset="0"/>
              </a:rPr>
              <a:t>hành</a:t>
            </a:r>
            <a:r>
              <a:rPr lang="en-US" sz="2400" b="1" i="1" dirty="0" smtClean="0">
                <a:solidFill>
                  <a:srgbClr val="FF0000"/>
                </a:solidFill>
                <a:latin typeface="Times New Roman" pitchFamily="18" charset="0"/>
                <a:cs typeface="Times New Roman" pitchFamily="18" charset="0"/>
              </a:rPr>
              <a:t/>
            </a:r>
            <a:br>
              <a:rPr lang="en-US" sz="2400" b="1" i="1" dirty="0" smtClean="0">
                <a:solidFill>
                  <a:srgbClr val="FF0000"/>
                </a:solidFill>
                <a:latin typeface="Times New Roman" pitchFamily="18" charset="0"/>
                <a:cs typeface="Times New Roman" pitchFamily="18" charset="0"/>
              </a:rPr>
            </a:br>
            <a:r>
              <a:rPr lang="en-US" sz="2400" b="1" i="1" dirty="0" smtClean="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Bộ</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tiêu</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chí</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và</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Hướng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dẫn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giá</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nhận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danh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hiệu</a:t>
            </a:r>
            <a:r>
              <a:rPr lang="en-US" sz="2400" b="1" i="1" dirty="0">
                <a:solidFill>
                  <a:srgbClr val="FF0000"/>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
            </a:r>
            <a:br>
              <a:rPr lang="en-US" sz="2400" b="1" i="1" dirty="0" smtClean="0">
                <a:solidFill>
                  <a:srgbClr val="FF0000"/>
                </a:solidFill>
                <a:latin typeface="Times New Roman" pitchFamily="18" charset="0"/>
                <a:cs typeface="Times New Roman" pitchFamily="18" charset="0"/>
              </a:rPr>
            </a:br>
            <a:r>
              <a:rPr lang="en-US" sz="2400" b="1" i="1" dirty="0" smtClean="0">
                <a:solidFill>
                  <a:srgbClr val="FF0000"/>
                </a:solidFill>
                <a:latin typeface="Times New Roman" pitchFamily="18" charset="0"/>
                <a:cs typeface="Times New Roman" pitchFamily="18" charset="0"/>
              </a:rPr>
              <a:t>“</a:t>
            </a:r>
            <a:r>
              <a:rPr lang="en-US" sz="2400" b="1" i="1" dirty="0" err="1">
                <a:solidFill>
                  <a:srgbClr val="FF0000"/>
                </a:solidFill>
                <a:latin typeface="Times New Roman" pitchFamily="18" charset="0"/>
                <a:cs typeface="Times New Roman" pitchFamily="18" charset="0"/>
              </a:rPr>
              <a:t>Công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dân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học</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tập</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giai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đoạn</a:t>
            </a:r>
            <a:r>
              <a:rPr lang="en-US" sz="2400" b="1" i="1" dirty="0">
                <a:solidFill>
                  <a:srgbClr val="FF0000"/>
                </a:solidFill>
                <a:latin typeface="Times New Roman" pitchFamily="18" charset="0"/>
                <a:cs typeface="Times New Roman" pitchFamily="18" charset="0"/>
              </a:rPr>
              <a:t> 2021 – 2030”</a:t>
            </a:r>
          </a:p>
        </p:txBody>
      </p:sp>
      <p:sp>
        <p:nvSpPr>
          <p:cNvPr id="3" name="Content Placeholder 2"/>
          <p:cNvSpPr>
            <a:spLocks noGrp="1"/>
          </p:cNvSpPr>
          <p:nvPr>
            <p:ph idx="1"/>
          </p:nvPr>
        </p:nvSpPr>
        <p:spPr>
          <a:xfrm>
            <a:off x="395536" y="1772816"/>
            <a:ext cx="8424936" cy="4752528"/>
          </a:xfrm>
        </p:spPr>
        <p:txBody>
          <a:bodyPr>
            <a:normAutofit lnSpcReduction="10000"/>
          </a:bodyPr>
          <a:lstStyle/>
          <a:p>
            <a:pPr marL="0" indent="0">
              <a:buNone/>
            </a:pPr>
            <a:r>
              <a:rPr lang="en-US" sz="2600" dirty="0" err="1" smtClean="0">
                <a:solidFill>
                  <a:srgbClr val="0000FF"/>
                </a:solidFill>
                <a:latin typeface="Arial" pitchFamily="34" charset="0"/>
                <a:cs typeface="Arial" pitchFamily="34" charset="0"/>
              </a:rPr>
              <a:t>Thay</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thế</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Quyết</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định</a:t>
            </a:r>
            <a:r>
              <a:rPr lang="en-US" sz="2600" dirty="0" smtClean="0">
                <a:solidFill>
                  <a:srgbClr val="0000FF"/>
                </a:solidFill>
                <a:latin typeface="Arial" pitchFamily="34" charset="0"/>
                <a:cs typeface="Arial" pitchFamily="34" charset="0"/>
              </a:rPr>
              <a:t> 244/QĐ-KHVN </a:t>
            </a:r>
            <a:r>
              <a:rPr lang="en-US" sz="2600" dirty="0" err="1">
                <a:solidFill>
                  <a:srgbClr val="0000FF"/>
                </a:solidFill>
                <a:latin typeface="Arial" pitchFamily="34" charset="0"/>
                <a:cs typeface="Arial" pitchFamily="34" charset="0"/>
              </a:rPr>
              <a:t>ngày</a:t>
            </a:r>
            <a:r>
              <a:rPr lang="en-US" sz="2600" dirty="0">
                <a:solidFill>
                  <a:srgbClr val="0000FF"/>
                </a:solidFill>
                <a:latin typeface="Arial" pitchFamily="34" charset="0"/>
                <a:cs typeface="Arial" pitchFamily="34" charset="0"/>
              </a:rPr>
              <a:t> </a:t>
            </a:r>
            <a:r>
              <a:rPr lang="en-US" sz="2600" dirty="0" smtClean="0">
                <a:solidFill>
                  <a:srgbClr val="0000FF"/>
                </a:solidFill>
                <a:latin typeface="Arial" pitchFamily="34" charset="0"/>
                <a:cs typeface="Arial" pitchFamily="34" charset="0"/>
              </a:rPr>
              <a:t>28/7/2022.</a:t>
            </a:r>
            <a:endParaRPr lang="vi-VN" sz="2600" dirty="0" smtClean="0">
              <a:solidFill>
                <a:srgbClr val="0000FF"/>
              </a:solidFill>
              <a:latin typeface="Arial" pitchFamily="34" charset="0"/>
              <a:cs typeface="Arial" pitchFamily="34" charset="0"/>
            </a:endParaRPr>
          </a:p>
          <a:p>
            <a:r>
              <a:rPr lang="vi-VN" sz="2600" i="1" dirty="0" smtClean="0">
                <a:solidFill>
                  <a:srgbClr val="FF0000"/>
                </a:solidFill>
                <a:latin typeface="Arial" pitchFamily="34" charset="0"/>
                <a:cs typeface="Arial" pitchFamily="34" charset="0"/>
              </a:rPr>
              <a:t>Các nội dung giữ nguyên: </a:t>
            </a:r>
            <a:r>
              <a:rPr lang="vi-VN" sz="2600" dirty="0" smtClean="0">
                <a:solidFill>
                  <a:srgbClr val="0000FF"/>
                </a:solidFill>
                <a:latin typeface="Arial" pitchFamily="34" charset="0"/>
                <a:cs typeface="Arial" pitchFamily="34" charset="0"/>
              </a:rPr>
              <a:t>3 nhóm tiêu chí; 2/ Nội dung các chỉ số; 3/ Tổng số điểm 100.</a:t>
            </a:r>
            <a:endParaRPr lang="en-US" sz="2600" dirty="0" smtClean="0">
              <a:solidFill>
                <a:srgbClr val="0000FF"/>
              </a:solidFill>
              <a:latin typeface="Arial" pitchFamily="34" charset="0"/>
              <a:cs typeface="Arial" pitchFamily="34" charset="0"/>
            </a:endParaRPr>
          </a:p>
          <a:p>
            <a:r>
              <a:rPr lang="en-US" sz="2600" i="1" dirty="0" err="1" smtClean="0">
                <a:solidFill>
                  <a:srgbClr val="FF0000"/>
                </a:solidFill>
                <a:latin typeface="Arial" pitchFamily="34" charset="0"/>
                <a:cs typeface="Arial" pitchFamily="34" charset="0"/>
              </a:rPr>
              <a:t>Các</a:t>
            </a:r>
            <a:r>
              <a:rPr lang="en-US" sz="2600" i="1" dirty="0" smtClean="0">
                <a:solidFill>
                  <a:srgbClr val="FF0000"/>
                </a:solidFill>
                <a:latin typeface="Arial" pitchFamily="34" charset="0"/>
                <a:cs typeface="Arial" pitchFamily="34" charset="0"/>
              </a:rPr>
              <a:t> </a:t>
            </a:r>
            <a:r>
              <a:rPr lang="en-US" sz="2600" i="1" dirty="0" err="1" smtClean="0">
                <a:solidFill>
                  <a:srgbClr val="FF0000"/>
                </a:solidFill>
                <a:latin typeface="Arial" pitchFamily="34" charset="0"/>
                <a:cs typeface="Arial" pitchFamily="34" charset="0"/>
              </a:rPr>
              <a:t>nội</a:t>
            </a:r>
            <a:r>
              <a:rPr lang="en-US" sz="2600" i="1" dirty="0" smtClean="0">
                <a:solidFill>
                  <a:srgbClr val="FF0000"/>
                </a:solidFill>
                <a:latin typeface="Arial" pitchFamily="34" charset="0"/>
                <a:cs typeface="Arial" pitchFamily="34" charset="0"/>
              </a:rPr>
              <a:t> dung </a:t>
            </a:r>
            <a:r>
              <a:rPr lang="en-US" sz="2600" i="1" dirty="0" err="1" smtClean="0">
                <a:solidFill>
                  <a:srgbClr val="FF0000"/>
                </a:solidFill>
                <a:latin typeface="Arial" pitchFamily="34" charset="0"/>
                <a:cs typeface="Arial" pitchFamily="34" charset="0"/>
              </a:rPr>
              <a:t>thay</a:t>
            </a:r>
            <a:r>
              <a:rPr lang="en-US" sz="2600" i="1" dirty="0" smtClean="0">
                <a:solidFill>
                  <a:srgbClr val="FF0000"/>
                </a:solidFill>
                <a:latin typeface="Arial" pitchFamily="34" charset="0"/>
                <a:cs typeface="Arial" pitchFamily="34" charset="0"/>
              </a:rPr>
              <a:t> </a:t>
            </a:r>
            <a:r>
              <a:rPr lang="en-US" sz="2600" i="1" dirty="0" err="1" smtClean="0">
                <a:solidFill>
                  <a:srgbClr val="FF0000"/>
                </a:solidFill>
                <a:latin typeface="Arial" pitchFamily="34" charset="0"/>
                <a:cs typeface="Arial" pitchFamily="34" charset="0"/>
              </a:rPr>
              <a:t>đổi</a:t>
            </a:r>
            <a:r>
              <a:rPr lang="en-US" sz="2600" i="1" dirty="0" smtClean="0">
                <a:solidFill>
                  <a:srgbClr val="FF0000"/>
                </a:solidFill>
                <a:latin typeface="Arial" pitchFamily="34" charset="0"/>
                <a:cs typeface="Arial" pitchFamily="34" charset="0"/>
              </a:rPr>
              <a:t> </a:t>
            </a:r>
            <a:r>
              <a:rPr lang="en-US" sz="2600" dirty="0" smtClean="0">
                <a:solidFill>
                  <a:srgbClr val="0000FF"/>
                </a:solidFill>
                <a:latin typeface="Arial" pitchFamily="34" charset="0"/>
                <a:cs typeface="Arial" pitchFamily="34" charset="0"/>
              </a:rPr>
              <a:t>:  </a:t>
            </a:r>
          </a:p>
          <a:p>
            <a:pPr marL="0" indent="0">
              <a:buNone/>
            </a:pPr>
            <a:r>
              <a:rPr lang="en-US" sz="2600" dirty="0" smtClean="0">
                <a:solidFill>
                  <a:srgbClr val="0000FF"/>
                </a:solidFill>
                <a:latin typeface="Arial" pitchFamily="34" charset="0"/>
                <a:cs typeface="Arial" pitchFamily="34" charset="0"/>
              </a:rPr>
              <a:t>1/ </a:t>
            </a:r>
            <a:r>
              <a:rPr lang="en-US" sz="2600" dirty="0" err="1" smtClean="0">
                <a:solidFill>
                  <a:srgbClr val="0000FF"/>
                </a:solidFill>
                <a:latin typeface="Arial" pitchFamily="34" charset="0"/>
                <a:cs typeface="Arial" pitchFamily="34" charset="0"/>
              </a:rPr>
              <a:t>Các</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nhóm</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đối</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tượng</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Thêm</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nhóm</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thay</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đổi</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cách</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phân</a:t>
            </a:r>
            <a:r>
              <a:rPr lang="en-US" sz="2600" dirty="0" smtClean="0">
                <a:solidFill>
                  <a:srgbClr val="0000FF"/>
                </a:solidFill>
                <a:latin typeface="Arial" pitchFamily="34" charset="0"/>
                <a:cs typeface="Arial" pitchFamily="34" charset="0"/>
              </a:rPr>
              <a:t> chia); </a:t>
            </a:r>
          </a:p>
          <a:p>
            <a:pPr marL="0" indent="0">
              <a:buNone/>
            </a:pPr>
            <a:r>
              <a:rPr lang="en-US" sz="2600" dirty="0" smtClean="0">
                <a:solidFill>
                  <a:srgbClr val="0000FF"/>
                </a:solidFill>
                <a:latin typeface="Arial" pitchFamily="34" charset="0"/>
                <a:cs typeface="Arial" pitchFamily="34" charset="0"/>
              </a:rPr>
              <a:t>2/</a:t>
            </a:r>
            <a:r>
              <a:rPr lang="vi-VN" sz="2600" dirty="0" smtClean="0">
                <a:solidFill>
                  <a:srgbClr val="0000FF"/>
                </a:solidFill>
                <a:latin typeface="Arial" pitchFamily="34" charset="0"/>
                <a:cs typeface="Arial" pitchFamily="34" charset="0"/>
              </a:rPr>
              <a:t> Thêm chỉ số đánh giá 9/10; </a:t>
            </a:r>
            <a:endParaRPr lang="en-US" sz="2600" dirty="0" smtClean="0">
              <a:solidFill>
                <a:srgbClr val="0000FF"/>
              </a:solidFill>
              <a:latin typeface="Arial" pitchFamily="34" charset="0"/>
              <a:cs typeface="Arial" pitchFamily="34" charset="0"/>
            </a:endParaRPr>
          </a:p>
          <a:p>
            <a:pPr marL="0" indent="0">
              <a:buNone/>
            </a:pPr>
            <a:r>
              <a:rPr lang="vi-VN" sz="2600" dirty="0" smtClean="0">
                <a:solidFill>
                  <a:srgbClr val="0000FF"/>
                </a:solidFill>
                <a:latin typeface="Arial" pitchFamily="34" charset="0"/>
                <a:cs typeface="Arial" pitchFamily="34" charset="0"/>
              </a:rPr>
              <a:t>3/ </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Tên</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gọi</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các</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nội</a:t>
            </a:r>
            <a:r>
              <a:rPr lang="en-US" sz="2600" dirty="0" smtClean="0">
                <a:solidFill>
                  <a:srgbClr val="0000FF"/>
                </a:solidFill>
                <a:latin typeface="Arial" pitchFamily="34" charset="0"/>
                <a:cs typeface="Arial" pitchFamily="34" charset="0"/>
              </a:rPr>
              <a:t> dung: </a:t>
            </a:r>
            <a:r>
              <a:rPr lang="en-US" sz="2600" dirty="0" err="1" smtClean="0">
                <a:solidFill>
                  <a:srgbClr val="0000FF"/>
                </a:solidFill>
                <a:latin typeface="Arial" pitchFamily="34" charset="0"/>
                <a:cs typeface="Arial" pitchFamily="34" charset="0"/>
              </a:rPr>
              <a:t>Chỉ</a:t>
            </a:r>
            <a:r>
              <a:rPr lang="en-US" sz="2600" dirty="0" smtClean="0">
                <a:solidFill>
                  <a:srgbClr val="0000FF"/>
                </a:solidFill>
                <a:latin typeface="Arial" pitchFamily="34" charset="0"/>
                <a:cs typeface="Arial" pitchFamily="34" charset="0"/>
              </a:rPr>
              <a:t> </a:t>
            </a:r>
            <a:r>
              <a:rPr lang="en-US" sz="2600" dirty="0" err="1" smtClean="0">
                <a:solidFill>
                  <a:srgbClr val="0000FF"/>
                </a:solidFill>
                <a:latin typeface="Arial" pitchFamily="34" charset="0"/>
                <a:cs typeface="Arial" pitchFamily="34" charset="0"/>
              </a:rPr>
              <a:t>tiêu</a:t>
            </a:r>
            <a:r>
              <a:rPr lang="en-US" sz="2600" dirty="0" smtClean="0">
                <a:solidFill>
                  <a:srgbClr val="0000FF"/>
                </a:solidFill>
                <a:latin typeface="Arial" pitchFamily="34" charset="0"/>
                <a:cs typeface="Arial" pitchFamily="34" charset="0"/>
              </a:rPr>
              <a:t>/</a:t>
            </a:r>
            <a:r>
              <a:rPr lang="vi-VN" sz="2600" dirty="0" smtClean="0">
                <a:solidFill>
                  <a:srgbClr val="0000FF"/>
                </a:solidFill>
                <a:latin typeface="Arial" pitchFamily="34" charset="0"/>
                <a:cs typeface="Arial" pitchFamily="34" charset="0"/>
              </a:rPr>
              <a:t>Chỉ số đánh giá; Kết quả học tập/Năng lực tự học, HTSĐ; Điều kiện học tập/Năng lực sử dung công cụ HT; Tác dụng của học tập/</a:t>
            </a:r>
            <a:r>
              <a:rPr lang="en-US" sz="2600" i="1"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Năng</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lực</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xây</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dựng</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và</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thực</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hiện</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các</a:t>
            </a:r>
            <a:r>
              <a:rPr lang="en-US" sz="2600" dirty="0">
                <a:solidFill>
                  <a:srgbClr val="0000FF"/>
                </a:solidFill>
                <a:latin typeface="Arial" pitchFamily="34" charset="0"/>
                <a:cs typeface="Arial" pitchFamily="34" charset="0"/>
              </a:rPr>
              <a:t> </a:t>
            </a:r>
            <a:r>
              <a:rPr lang="en-US" sz="2600" dirty="0" err="1">
                <a:solidFill>
                  <a:srgbClr val="0000FF"/>
                </a:solidFill>
                <a:latin typeface="Arial" pitchFamily="34" charset="0"/>
                <a:cs typeface="Arial" pitchFamily="34" charset="0"/>
              </a:rPr>
              <a:t>mối</a:t>
            </a:r>
            <a:r>
              <a:rPr lang="en-US" sz="2600" dirty="0">
                <a:solidFill>
                  <a:srgbClr val="0000FF"/>
                </a:solidFill>
                <a:latin typeface="Arial" pitchFamily="34" charset="0"/>
                <a:cs typeface="Arial" pitchFamily="34" charset="0"/>
              </a:rPr>
              <a:t> </a:t>
            </a:r>
            <a:r>
              <a:rPr lang="vi-VN" sz="2600" dirty="0" smtClean="0">
                <a:solidFill>
                  <a:srgbClr val="0000FF"/>
                </a:solidFill>
                <a:latin typeface="Arial" pitchFamily="34" charset="0"/>
                <a:cs typeface="Arial" pitchFamily="34" charset="0"/>
              </a:rPr>
              <a:t>QHXH</a:t>
            </a:r>
            <a:endParaRPr lang="en-US" sz="2600" dirty="0">
              <a:solidFill>
                <a:srgbClr val="0000FF"/>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3877074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7" y="404664"/>
            <a:ext cx="8352928" cy="6120680"/>
          </a:xfrm>
        </p:spPr>
        <p:txBody>
          <a:bodyPr>
            <a:noAutofit/>
          </a:bodyPr>
          <a:lstStyle/>
          <a:p>
            <a:r>
              <a:rPr lang="vi-VN" sz="2800" dirty="0" smtClean="0">
                <a:solidFill>
                  <a:srgbClr val="FF0000"/>
                </a:solidFill>
                <a:latin typeface="Arial" pitchFamily="34" charset="0"/>
                <a:cs typeface="Arial" pitchFamily="34" charset="0"/>
              </a:rPr>
              <a:t>Về nhóm đối tượng:</a:t>
            </a:r>
          </a:p>
          <a:p>
            <a:pPr>
              <a:buFontTx/>
              <a:buChar char="-"/>
            </a:pPr>
            <a:r>
              <a:rPr lang="vi-VN" sz="2400" b="1" i="1" dirty="0" smtClean="0">
                <a:solidFill>
                  <a:srgbClr val="FF0000"/>
                </a:solidFill>
                <a:latin typeface="Arial" pitchFamily="34" charset="0"/>
                <a:cs typeface="Arial" pitchFamily="34" charset="0"/>
              </a:rPr>
              <a:t>Nhóm 1</a:t>
            </a:r>
            <a:r>
              <a:rPr lang="nb-NO" sz="2400" b="1" i="1" dirty="0">
                <a:solidFill>
                  <a:srgbClr val="FF0000"/>
                </a:solidFill>
                <a:latin typeface="Arial" pitchFamily="34" charset="0"/>
                <a:cs typeface="Arial" pitchFamily="34" charset="0"/>
              </a:rPr>
              <a:t> </a:t>
            </a:r>
            <a:r>
              <a:rPr lang="nb-NO" sz="2400" b="1" i="1" dirty="0" smtClean="0">
                <a:solidFill>
                  <a:srgbClr val="FF0000"/>
                </a:solidFill>
                <a:latin typeface="Arial" pitchFamily="34" charset="0"/>
                <a:cs typeface="Arial" pitchFamily="34" charset="0"/>
              </a:rPr>
              <a:t>Cán bộ </a:t>
            </a:r>
            <a:r>
              <a:rPr lang="nb-NO" sz="2400" b="1" i="1" dirty="0">
                <a:solidFill>
                  <a:srgbClr val="FF0000"/>
                </a:solidFill>
                <a:latin typeface="Arial" pitchFamily="34" charset="0"/>
                <a:cs typeface="Arial" pitchFamily="34" charset="0"/>
              </a:rPr>
              <a:t>công nhân viên, doanh nhân </a:t>
            </a:r>
            <a:r>
              <a:rPr lang="vi-VN" sz="2400" dirty="0" smtClean="0">
                <a:solidFill>
                  <a:srgbClr val="0000FF"/>
                </a:solidFill>
                <a:latin typeface="Arial" pitchFamily="34" charset="0"/>
                <a:cs typeface="Arial" pitchFamily="34" charset="0"/>
              </a:rPr>
              <a:t>: CB, CC</a:t>
            </a:r>
            <a:r>
              <a:rPr lang="en-US" sz="2400" dirty="0" smtClean="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VC</a:t>
            </a:r>
            <a:r>
              <a:rPr lang="en-US" sz="2400" dirty="0" smtClean="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sĩ</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quan</a:t>
            </a:r>
            <a:r>
              <a:rPr lang="en-US" sz="2400" dirty="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HSQ</a:t>
            </a:r>
            <a:r>
              <a:rPr lang="en-US" sz="2400" dirty="0" smtClean="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quân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nhân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chuyên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nghiệp</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chiến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sĩ</a:t>
            </a:r>
            <a:r>
              <a:rPr lang="en-US" sz="2400" dirty="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QĐND</a:t>
            </a:r>
            <a:r>
              <a:rPr lang="en-US" sz="2400" dirty="0" smtClean="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SQ, HSQ</a:t>
            </a:r>
            <a:r>
              <a:rPr lang="en-US" sz="2400" dirty="0" smtClean="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chiến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sĩ</a:t>
            </a:r>
            <a:r>
              <a:rPr lang="en-US" sz="2400" dirty="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CAND</a:t>
            </a:r>
            <a:r>
              <a:rPr lang="en-US" sz="2400" dirty="0" smtClean="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người</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quản</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lý</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các</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tổ</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chức</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kinh</a:t>
            </a:r>
            <a:r>
              <a:rPr lang="en-US" sz="24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tế</a:t>
            </a:r>
            <a:r>
              <a:rPr lang="en-US" sz="2400" dirty="0">
                <a:solidFill>
                  <a:srgbClr val="0000FF"/>
                </a:solidFill>
                <a:latin typeface="Arial" pitchFamily="34" charset="0"/>
                <a:cs typeface="Arial" pitchFamily="34" charset="0"/>
              </a:rPr>
              <a:t>, </a:t>
            </a:r>
            <a:r>
              <a:rPr lang="vi-VN" sz="2400" dirty="0" smtClean="0">
                <a:solidFill>
                  <a:srgbClr val="0000FF"/>
                </a:solidFill>
                <a:latin typeface="Arial" pitchFamily="34" charset="0"/>
                <a:cs typeface="Arial" pitchFamily="34" charset="0"/>
              </a:rPr>
              <a:t>DN.</a:t>
            </a:r>
          </a:p>
          <a:p>
            <a:pPr>
              <a:buFontTx/>
              <a:buChar char="-"/>
            </a:pPr>
            <a:r>
              <a:rPr lang="vi-VN" sz="2400" b="1" i="1" dirty="0" smtClean="0">
                <a:solidFill>
                  <a:srgbClr val="FF0000"/>
                </a:solidFill>
                <a:latin typeface="Arial" pitchFamily="34" charset="0"/>
                <a:cs typeface="Arial" pitchFamily="34" charset="0"/>
              </a:rPr>
              <a:t>Nhóm 2 </a:t>
            </a:r>
            <a:r>
              <a:rPr lang="pt-BR" sz="2400" b="1" i="1" dirty="0" smtClean="0">
                <a:solidFill>
                  <a:srgbClr val="FF0000"/>
                </a:solidFill>
                <a:latin typeface="Arial" pitchFamily="34" charset="0"/>
                <a:cs typeface="Arial" pitchFamily="34" charset="0"/>
              </a:rPr>
              <a:t>Người học</a:t>
            </a:r>
            <a:r>
              <a:rPr lang="vi-VN" sz="2400" b="1" i="1" dirty="0" smtClean="0">
                <a:solidFill>
                  <a:srgbClr val="FF0000"/>
                </a:solidFill>
                <a:latin typeface="Arial" pitchFamily="34" charset="0"/>
                <a:cs typeface="Arial" pitchFamily="34" charset="0"/>
              </a:rPr>
              <a:t>: </a:t>
            </a:r>
            <a:r>
              <a:rPr lang="pt-BR" sz="2400" dirty="0">
                <a:solidFill>
                  <a:srgbClr val="0000FF"/>
                </a:solidFill>
                <a:latin typeface="Arial" pitchFamily="34" charset="0"/>
                <a:cs typeface="Arial" pitchFamily="34" charset="0"/>
              </a:rPr>
              <a:t>học sinh, sinh viên, học </a:t>
            </a:r>
            <a:r>
              <a:rPr lang="pt-BR" sz="2400" dirty="0" smtClean="0">
                <a:solidFill>
                  <a:srgbClr val="0000FF"/>
                </a:solidFill>
                <a:latin typeface="Arial" pitchFamily="34" charset="0"/>
                <a:cs typeface="Arial" pitchFamily="34" charset="0"/>
              </a:rPr>
              <a:t>viên</a:t>
            </a:r>
            <a:r>
              <a:rPr lang="vi-VN" sz="2400" dirty="0" smtClean="0">
                <a:solidFill>
                  <a:srgbClr val="0000FF"/>
                </a:solidFill>
                <a:latin typeface="Arial" pitchFamily="34" charset="0"/>
                <a:cs typeface="Arial" pitchFamily="34" charset="0"/>
              </a:rPr>
              <a:t>, </a:t>
            </a:r>
            <a:r>
              <a:rPr lang="pt-BR" sz="2400" dirty="0">
                <a:solidFill>
                  <a:srgbClr val="0000FF"/>
                </a:solidFill>
                <a:latin typeface="Arial" pitchFamily="34" charset="0"/>
                <a:cs typeface="Arial" pitchFamily="34" charset="0"/>
              </a:rPr>
              <a:t>trong các </a:t>
            </a:r>
            <a:r>
              <a:rPr lang="en-US" sz="2400" dirty="0" err="1" smtClean="0">
                <a:solidFill>
                  <a:srgbClr val="0000FF"/>
                </a:solidFill>
                <a:latin typeface="Arial" pitchFamily="34" charset="0"/>
                <a:cs typeface="Arial" pitchFamily="34" charset="0"/>
              </a:rPr>
              <a:t>cơ</a:t>
            </a:r>
            <a:r>
              <a:rPr lang="en-US" sz="2400" dirty="0" smtClean="0">
                <a:solidFill>
                  <a:srgbClr val="0000FF"/>
                </a:solidFill>
                <a:latin typeface="Arial" pitchFamily="34" charset="0"/>
                <a:cs typeface="Arial" pitchFamily="34" charset="0"/>
              </a:rPr>
              <a:t> </a:t>
            </a:r>
            <a:r>
              <a:rPr lang="en-US" sz="2400" dirty="0" err="1" smtClean="0">
                <a:solidFill>
                  <a:srgbClr val="0000FF"/>
                </a:solidFill>
                <a:latin typeface="Arial" pitchFamily="34" charset="0"/>
                <a:cs typeface="Arial" pitchFamily="34" charset="0"/>
              </a:rPr>
              <a:t>sở</a:t>
            </a:r>
            <a:r>
              <a:rPr lang="en-US" sz="2400" dirty="0" smtClean="0">
                <a:solidFill>
                  <a:srgbClr val="0000FF"/>
                </a:solidFill>
                <a:latin typeface="Arial" pitchFamily="34" charset="0"/>
                <a:cs typeface="Arial" pitchFamily="34" charset="0"/>
              </a:rPr>
              <a:t> </a:t>
            </a:r>
            <a:r>
              <a:rPr lang="en-US" sz="2400" dirty="0" err="1" smtClean="0">
                <a:solidFill>
                  <a:srgbClr val="0000FF"/>
                </a:solidFill>
                <a:latin typeface="Arial" pitchFamily="34" charset="0"/>
                <a:cs typeface="Arial" pitchFamily="34" charset="0"/>
              </a:rPr>
              <a:t>giáo</a:t>
            </a:r>
            <a:r>
              <a:rPr lang="en-US" sz="2400" dirty="0" smtClean="0">
                <a:solidFill>
                  <a:srgbClr val="0000FF"/>
                </a:solidFill>
                <a:latin typeface="Arial" pitchFamily="34" charset="0"/>
                <a:cs typeface="Arial" pitchFamily="34" charset="0"/>
              </a:rPr>
              <a:t> </a:t>
            </a:r>
            <a:r>
              <a:rPr lang="en-US" sz="2400" dirty="0" err="1" smtClean="0">
                <a:solidFill>
                  <a:srgbClr val="0000FF"/>
                </a:solidFill>
                <a:latin typeface="Arial" pitchFamily="34" charset="0"/>
                <a:cs typeface="Arial" pitchFamily="34" charset="0"/>
              </a:rPr>
              <a:t>dục</a:t>
            </a:r>
            <a:r>
              <a:rPr lang="vi-VN" sz="2400" dirty="0" smtClean="0">
                <a:solidFill>
                  <a:srgbClr val="0000FF"/>
                </a:solidFill>
                <a:latin typeface="Arial" pitchFamily="34" charset="0"/>
                <a:cs typeface="Arial" pitchFamily="34" charset="0"/>
              </a:rPr>
              <a:t> </a:t>
            </a:r>
            <a:r>
              <a:rPr lang="pt-BR" sz="2400" dirty="0" smtClean="0">
                <a:solidFill>
                  <a:srgbClr val="0000FF"/>
                </a:solidFill>
                <a:latin typeface="Arial" pitchFamily="34" charset="0"/>
                <a:cs typeface="Arial" pitchFamily="34" charset="0"/>
              </a:rPr>
              <a:t>cấp </a:t>
            </a:r>
            <a:r>
              <a:rPr lang="pt-BR" sz="2400" dirty="0">
                <a:solidFill>
                  <a:srgbClr val="0000FF"/>
                </a:solidFill>
                <a:latin typeface="Arial" pitchFamily="34" charset="0"/>
                <a:cs typeface="Arial" pitchFamily="34" charset="0"/>
              </a:rPr>
              <a:t>tỉnh, </a:t>
            </a:r>
            <a:r>
              <a:rPr lang="pt-BR" sz="2400" dirty="0" smtClean="0">
                <a:solidFill>
                  <a:srgbClr val="0000FF"/>
                </a:solidFill>
                <a:latin typeface="Arial" pitchFamily="34" charset="0"/>
                <a:cs typeface="Arial" pitchFamily="34" charset="0"/>
              </a:rPr>
              <a:t>cấp </a:t>
            </a:r>
            <a:r>
              <a:rPr lang="pt-BR" sz="2400" dirty="0">
                <a:solidFill>
                  <a:srgbClr val="0000FF"/>
                </a:solidFill>
                <a:latin typeface="Arial" pitchFamily="34" charset="0"/>
                <a:cs typeface="Arial" pitchFamily="34" charset="0"/>
              </a:rPr>
              <a:t>huyện (từ cấp </a:t>
            </a:r>
            <a:r>
              <a:rPr lang="vi-VN" sz="2400" dirty="0" smtClean="0">
                <a:solidFill>
                  <a:srgbClr val="0000FF"/>
                </a:solidFill>
                <a:latin typeface="Arial" pitchFamily="34" charset="0"/>
                <a:cs typeface="Arial" pitchFamily="34" charset="0"/>
              </a:rPr>
              <a:t>THPT </a:t>
            </a:r>
            <a:r>
              <a:rPr lang="pt-BR" sz="2400" dirty="0" smtClean="0">
                <a:solidFill>
                  <a:srgbClr val="0000FF"/>
                </a:solidFill>
                <a:latin typeface="Arial" pitchFamily="34" charset="0"/>
                <a:cs typeface="Arial" pitchFamily="34" charset="0"/>
              </a:rPr>
              <a:t>trở </a:t>
            </a:r>
            <a:r>
              <a:rPr lang="pt-BR" sz="2400" dirty="0">
                <a:solidFill>
                  <a:srgbClr val="0000FF"/>
                </a:solidFill>
                <a:latin typeface="Arial" pitchFamily="34" charset="0"/>
                <a:cs typeface="Arial" pitchFamily="34" charset="0"/>
              </a:rPr>
              <a:t>lên), cơ sở </a:t>
            </a:r>
            <a:r>
              <a:rPr lang="vi-VN" sz="2400" dirty="0" smtClean="0">
                <a:solidFill>
                  <a:srgbClr val="0000FF"/>
                </a:solidFill>
                <a:latin typeface="Arial" pitchFamily="34" charset="0"/>
                <a:cs typeface="Arial" pitchFamily="34" charset="0"/>
              </a:rPr>
              <a:t>GDNN</a:t>
            </a:r>
          </a:p>
          <a:p>
            <a:pPr>
              <a:buFontTx/>
              <a:buChar char="-"/>
            </a:pPr>
            <a:r>
              <a:rPr lang="vi-VN" sz="2400" b="1" i="1" dirty="0" smtClean="0">
                <a:solidFill>
                  <a:srgbClr val="FF0000"/>
                </a:solidFill>
                <a:latin typeface="Arial" pitchFamily="34" charset="0"/>
                <a:cs typeface="Arial" pitchFamily="34" charset="0"/>
              </a:rPr>
              <a:t>Nhóm 3 </a:t>
            </a:r>
            <a:r>
              <a:rPr lang="nb-NO" sz="2400" b="1" i="1" dirty="0" smtClean="0">
                <a:solidFill>
                  <a:srgbClr val="FF0000"/>
                </a:solidFill>
                <a:latin typeface="Arial" pitchFamily="34" charset="0"/>
                <a:cs typeface="Arial" pitchFamily="34" charset="0"/>
              </a:rPr>
              <a:t>Người lao động</a:t>
            </a:r>
            <a:r>
              <a:rPr lang="vi-VN" sz="2400" i="1" dirty="0" smtClean="0">
                <a:solidFill>
                  <a:srgbClr val="0000FF"/>
                </a:solidFill>
                <a:latin typeface="Arial" pitchFamily="34" charset="0"/>
                <a:cs typeface="Arial" pitchFamily="34" charset="0"/>
              </a:rPr>
              <a:t>: </a:t>
            </a:r>
            <a:r>
              <a:rPr lang="pt-BR" sz="2400" dirty="0">
                <a:solidFill>
                  <a:srgbClr val="0000FF"/>
                </a:solidFill>
                <a:latin typeface="Arial" pitchFamily="34" charset="0"/>
                <a:cs typeface="Arial" pitchFamily="34" charset="0"/>
              </a:rPr>
              <a:t>công nhân</a:t>
            </a:r>
            <a:r>
              <a:rPr lang="nb-NO" sz="2400" dirty="0">
                <a:solidFill>
                  <a:srgbClr val="0000FF"/>
                </a:solidFill>
                <a:latin typeface="Arial" pitchFamily="34" charset="0"/>
                <a:cs typeface="Arial" pitchFamily="34" charset="0"/>
              </a:rPr>
              <a:t>, người lao động có trình độ chuyên môn kỹ </a:t>
            </a:r>
            <a:r>
              <a:rPr lang="nb-NO" sz="2400" dirty="0" smtClean="0">
                <a:solidFill>
                  <a:srgbClr val="0000FF"/>
                </a:solidFill>
                <a:latin typeface="Arial" pitchFamily="34" charset="0"/>
                <a:cs typeface="Arial" pitchFamily="34" charset="0"/>
              </a:rPr>
              <a:t>thuật</a:t>
            </a:r>
            <a:r>
              <a:rPr lang="vi-VN" sz="2400" dirty="0" smtClean="0">
                <a:solidFill>
                  <a:srgbClr val="0000FF"/>
                </a:solidFill>
                <a:latin typeface="Arial" pitchFamily="34" charset="0"/>
                <a:cs typeface="Arial" pitchFamily="34" charset="0"/>
              </a:rPr>
              <a:t>.</a:t>
            </a:r>
          </a:p>
          <a:p>
            <a:pPr>
              <a:buFontTx/>
              <a:buChar char="-"/>
            </a:pPr>
            <a:r>
              <a:rPr lang="vi-VN" sz="2400" b="1" i="1" dirty="0" smtClean="0">
                <a:solidFill>
                  <a:srgbClr val="FF0000"/>
                </a:solidFill>
                <a:latin typeface="Arial" pitchFamily="34" charset="0"/>
                <a:cs typeface="Arial" pitchFamily="34" charset="0"/>
              </a:rPr>
              <a:t>Nhóm 4 Người dân trong xã</a:t>
            </a:r>
            <a:r>
              <a:rPr lang="vi-VN" sz="2400" dirty="0" smtClean="0">
                <a:solidFill>
                  <a:srgbClr val="0000FF"/>
                </a:solidFill>
                <a:latin typeface="Arial" pitchFamily="34" charset="0"/>
                <a:cs typeface="Arial" pitchFamily="34" charset="0"/>
              </a:rPr>
              <a:t>: </a:t>
            </a:r>
            <a:r>
              <a:rPr lang="nb-NO" sz="2400" dirty="0">
                <a:solidFill>
                  <a:srgbClr val="0000FF"/>
                </a:solidFill>
                <a:latin typeface="Arial" pitchFamily="34" charset="0"/>
                <a:cs typeface="Arial" pitchFamily="34" charset="0"/>
              </a:rPr>
              <a:t>nông dân và lao động nông thôn </a:t>
            </a:r>
            <a:r>
              <a:rPr lang="pt-BR" sz="2400" dirty="0">
                <a:solidFill>
                  <a:srgbClr val="0000FF"/>
                </a:solidFill>
                <a:latin typeface="Arial" pitchFamily="34" charset="0"/>
                <a:cs typeface="Arial" pitchFamily="34" charset="0"/>
              </a:rPr>
              <a:t>và các tổ chức, cá nhân có liên quan</a:t>
            </a:r>
            <a:endParaRPr lang="en-US" sz="24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966312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E23ED884EE042B467471917B863F8" ma:contentTypeVersion="1" ma:contentTypeDescription="Create a new document." ma:contentTypeScope="" ma:versionID="8f63a512a6662ae5100b7dc2f5d9e89d">
  <xsd:schema xmlns:xsd="http://www.w3.org/2001/XMLSchema" xmlns:xs="http://www.w3.org/2001/XMLSchema" xmlns:p="http://schemas.microsoft.com/office/2006/metadata/properties" xmlns:ns2="df6cab6d-25a5-4a45-89de-f19c5af208b6" targetNamespace="http://schemas.microsoft.com/office/2006/metadata/properties" ma:root="true" ma:fieldsID="33dac6600548e5ebfdeec93af0257fcf" ns2:_="">
    <xsd:import namespace="df6cab6d-25a5-4a45-89de-f19c5af208b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6cab6d-25a5-4a45-89de-f19c5af208b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f6cab6d-25a5-4a45-89de-f19c5af208b6">QY5UZ4ZQWDMN-1850682920-4191</_dlc_DocId>
    <_dlc_DocIdUrl xmlns="df6cab6d-25a5-4a45-89de-f19c5af208b6">
      <Url>https://bienhoa.dongnai.gov.vn/_layouts/15/DocIdRedir.aspx?ID=QY5UZ4ZQWDMN-1850682920-4191</Url>
      <Description>QY5UZ4ZQWDMN-1850682920-4191</Description>
    </_dlc_DocIdUrl>
  </documentManagement>
</p:properties>
</file>

<file path=customXml/itemProps1.xml><?xml version="1.0" encoding="utf-8"?>
<ds:datastoreItem xmlns:ds="http://schemas.openxmlformats.org/officeDocument/2006/customXml" ds:itemID="{52EA5999-15F5-4361-B062-C763CFE812AE}"/>
</file>

<file path=customXml/itemProps2.xml><?xml version="1.0" encoding="utf-8"?>
<ds:datastoreItem xmlns:ds="http://schemas.openxmlformats.org/officeDocument/2006/customXml" ds:itemID="{A929FECA-CB53-4CEB-8AF7-9CC1A8DAFC7B}"/>
</file>

<file path=customXml/itemProps3.xml><?xml version="1.0" encoding="utf-8"?>
<ds:datastoreItem xmlns:ds="http://schemas.openxmlformats.org/officeDocument/2006/customXml" ds:itemID="{8E862327-F7ED-45BE-ADB6-B88A51E5BB62}"/>
</file>

<file path=customXml/itemProps4.xml><?xml version="1.0" encoding="utf-8"?>
<ds:datastoreItem xmlns:ds="http://schemas.openxmlformats.org/officeDocument/2006/customXml" ds:itemID="{A2D5D7EB-2B37-48BF-B422-1248582CB0F4}"/>
</file>

<file path=docProps/app.xml><?xml version="1.0" encoding="utf-8"?>
<Properties xmlns="http://schemas.openxmlformats.org/officeDocument/2006/extended-properties" xmlns:vt="http://schemas.openxmlformats.org/officeDocument/2006/docPropsVTypes">
  <TotalTime>404</TotalTime>
  <Words>5815</Words>
  <Application>Microsoft Office PowerPoint</Application>
  <PresentationFormat>On-screen Show (4:3)</PresentationFormat>
  <Paragraphs>395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HỘI KHUYẾN HỌC TỈNH ĐỒNG NAI  TẬP HUẤN XÂY DỰNG  CÁC MÔ HÌNH HỌC TẬP NĂM 2024</vt:lpstr>
      <vt:lpstr>PowerPoint Presentation</vt:lpstr>
      <vt:lpstr>PowerPoint Presentation</vt:lpstr>
      <vt:lpstr>PowerPoint Presentation</vt:lpstr>
      <vt:lpstr>PowerPoint Presentation</vt:lpstr>
      <vt:lpstr>PowerPoint Presentation</vt:lpstr>
      <vt:lpstr>PowerPoint Presentation</vt:lpstr>
      <vt:lpstr>II. Quyết định 324/QĐ-KHVN ngày 25/10/2023 “Ban hành  Bộ tiêu chí và Hướng dẫn đánh giá, công nhận danh hiệu  “Công dân học tập” giai đoạn 2021 – 2030”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Thông tư 24/2023/TT-BGDĐT ngày 11/12/2023 Quy định về đánh giá, công nhận “Đơn vị học tập” cấp huyện, tỉnh</vt:lpstr>
      <vt:lpstr>PowerPoint Presentation</vt:lpstr>
      <vt:lpstr>IV. Thông tư  25/2023/TT-BGDĐT ngày 27/12/2023 Quy định về đánh giá, công nhận “Cộng đồng học tập” cấp xã, huyện, tỉnh</vt:lpstr>
      <vt:lpstr>PowerPoint Presentation</vt:lpstr>
      <vt:lpstr> NỘI DUNG CẦN LƯU Ý</vt:lpstr>
      <vt:lpstr>V/ KẾ HOẠCH CỦA HỘI KHUYẾN HỌC TỈNH</vt:lpstr>
      <vt:lpstr>PowerPoint Presentation</vt:lpstr>
      <vt:lpstr>PowerPoint Presentation</vt:lpstr>
      <vt:lpstr>V. TRIỂN KHAI THỰC HIỆN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XÂY DỰNG  MÔ HÌNH HỌC TẬP NĂM 2024</dc:title>
  <dc:creator>Windows User</dc:creator>
  <cp:lastModifiedBy>Windows User</cp:lastModifiedBy>
  <cp:revision>41</cp:revision>
  <dcterms:created xsi:type="dcterms:W3CDTF">2024-03-03T02:23:55Z</dcterms:created>
  <dcterms:modified xsi:type="dcterms:W3CDTF">2024-03-15T01:45:09Z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0x010100B8BE23ED884EE042B467471917B863F8</vt:lpwstr>
  </property>
  <property fmtid="{D5CDD505-2E9C-101B-9397-08002B2CF9AE}" pid="3" name="_dlc_DocIdItemGuid">
    <vt:lpwstr>2a2de44c-45f5-4712-a149-d48430366318</vt:lpwstr>
  </property>
</Properties>
</file>