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rts/style1.xml" ContentType="application/vnd.ms-office.chartstyle+xml"/>
  <Override PartName="/ppt/charts/colors1.xml" ContentType="application/vnd.ms-office.chartcolorstyle+xml"/>
  <Override PartName="/ppt/diagrams/drawing2.xml" ContentType="application/vnd.ms-office.drawingml.diagramDrawing+xml"/>
  <Override PartName="/ppt/charts/style3.xml" ContentType="application/vnd.ms-office.chartstyle+xml"/>
  <Override PartName="/ppt/charts/colors2.xml" ContentType="application/vnd.ms-office.chartcolorstyle+xml"/>
  <Override PartName="/ppt/charts/style2.xml" ContentType="application/vnd.ms-office.chartstyle+xml"/>
  <Override PartName="/ppt/diagrams/drawing1.xml" ContentType="application/vnd.ms-office.drawingml.diagramDrawing+xml"/>
  <Override PartName="/ppt/charts/colors3.xml" ContentType="application/vnd.ms-office.chartcolorstyle+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5"/>
  </p:notesMasterIdLst>
  <p:handoutMasterIdLst>
    <p:handoutMasterId r:id="rId16"/>
  </p:handoutMasterIdLst>
  <p:sldIdLst>
    <p:sldId id="256" r:id="rId2"/>
    <p:sldId id="627" r:id="rId3"/>
    <p:sldId id="629" r:id="rId4"/>
    <p:sldId id="631" r:id="rId5"/>
    <p:sldId id="632" r:id="rId6"/>
    <p:sldId id="633" r:id="rId7"/>
    <p:sldId id="635" r:id="rId8"/>
    <p:sldId id="637" r:id="rId9"/>
    <p:sldId id="638" r:id="rId10"/>
    <p:sldId id="639" r:id="rId11"/>
    <p:sldId id="640" r:id="rId12"/>
    <p:sldId id="641" r:id="rId13"/>
    <p:sldId id="642" r:id="rId14"/>
  </p:sldIdLst>
  <p:sldSz cx="9144000" cy="6858000" type="screen4x3"/>
  <p:notesSz cx="6797675" cy="9928225"/>
  <p:defaultTextStyle>
    <a:defPPr>
      <a:defRPr lang="en-US"/>
    </a:defPPr>
    <a:lvl1pPr algn="ctr" rtl="0" fontAlgn="base">
      <a:spcBef>
        <a:spcPct val="0"/>
      </a:spcBef>
      <a:spcAft>
        <a:spcPct val="0"/>
      </a:spcAft>
      <a:defRPr kumimoji="1" sz="3200" b="1" kern="1200">
        <a:solidFill>
          <a:schemeClr val="tx1"/>
        </a:solidFill>
        <a:latin typeface=".VnTime" pitchFamily="34" charset="0"/>
        <a:ea typeface="ＭＳ Ｐゴシック" pitchFamily="34" charset="-128"/>
        <a:cs typeface="+mn-cs"/>
      </a:defRPr>
    </a:lvl1pPr>
    <a:lvl2pPr marL="457200" algn="ctr" rtl="0" fontAlgn="base">
      <a:spcBef>
        <a:spcPct val="0"/>
      </a:spcBef>
      <a:spcAft>
        <a:spcPct val="0"/>
      </a:spcAft>
      <a:defRPr kumimoji="1" sz="3200" b="1" kern="1200">
        <a:solidFill>
          <a:schemeClr val="tx1"/>
        </a:solidFill>
        <a:latin typeface=".VnTime" pitchFamily="34" charset="0"/>
        <a:ea typeface="ＭＳ Ｐゴシック" pitchFamily="34" charset="-128"/>
        <a:cs typeface="+mn-cs"/>
      </a:defRPr>
    </a:lvl2pPr>
    <a:lvl3pPr marL="914400" algn="ctr" rtl="0" fontAlgn="base">
      <a:spcBef>
        <a:spcPct val="0"/>
      </a:spcBef>
      <a:spcAft>
        <a:spcPct val="0"/>
      </a:spcAft>
      <a:defRPr kumimoji="1" sz="3200" b="1" kern="1200">
        <a:solidFill>
          <a:schemeClr val="tx1"/>
        </a:solidFill>
        <a:latin typeface=".VnTime" pitchFamily="34" charset="0"/>
        <a:ea typeface="ＭＳ Ｐゴシック" pitchFamily="34" charset="-128"/>
        <a:cs typeface="+mn-cs"/>
      </a:defRPr>
    </a:lvl3pPr>
    <a:lvl4pPr marL="1371600" algn="ctr" rtl="0" fontAlgn="base">
      <a:spcBef>
        <a:spcPct val="0"/>
      </a:spcBef>
      <a:spcAft>
        <a:spcPct val="0"/>
      </a:spcAft>
      <a:defRPr kumimoji="1" sz="3200" b="1" kern="1200">
        <a:solidFill>
          <a:schemeClr val="tx1"/>
        </a:solidFill>
        <a:latin typeface=".VnTime" pitchFamily="34" charset="0"/>
        <a:ea typeface="ＭＳ Ｐゴシック" pitchFamily="34" charset="-128"/>
        <a:cs typeface="+mn-cs"/>
      </a:defRPr>
    </a:lvl4pPr>
    <a:lvl5pPr marL="1828800" algn="ctr" rtl="0" fontAlgn="base">
      <a:spcBef>
        <a:spcPct val="0"/>
      </a:spcBef>
      <a:spcAft>
        <a:spcPct val="0"/>
      </a:spcAft>
      <a:defRPr kumimoji="1" sz="3200" b="1" kern="1200">
        <a:solidFill>
          <a:schemeClr val="tx1"/>
        </a:solidFill>
        <a:latin typeface=".VnTime" pitchFamily="34" charset="0"/>
        <a:ea typeface="ＭＳ Ｐゴシック" pitchFamily="34" charset="-128"/>
        <a:cs typeface="+mn-cs"/>
      </a:defRPr>
    </a:lvl5pPr>
    <a:lvl6pPr marL="2286000" algn="l" defTabSz="914400" rtl="0" eaLnBrk="1" latinLnBrk="0" hangingPunct="1">
      <a:defRPr kumimoji="1" sz="3200" b="1" kern="1200">
        <a:solidFill>
          <a:schemeClr val="tx1"/>
        </a:solidFill>
        <a:latin typeface=".VnTime" pitchFamily="34" charset="0"/>
        <a:ea typeface="ＭＳ Ｐゴシック" pitchFamily="34" charset="-128"/>
        <a:cs typeface="+mn-cs"/>
      </a:defRPr>
    </a:lvl6pPr>
    <a:lvl7pPr marL="2743200" algn="l" defTabSz="914400" rtl="0" eaLnBrk="1" latinLnBrk="0" hangingPunct="1">
      <a:defRPr kumimoji="1" sz="3200" b="1" kern="1200">
        <a:solidFill>
          <a:schemeClr val="tx1"/>
        </a:solidFill>
        <a:latin typeface=".VnTime" pitchFamily="34" charset="0"/>
        <a:ea typeface="ＭＳ Ｐゴシック" pitchFamily="34" charset="-128"/>
        <a:cs typeface="+mn-cs"/>
      </a:defRPr>
    </a:lvl7pPr>
    <a:lvl8pPr marL="3200400" algn="l" defTabSz="914400" rtl="0" eaLnBrk="1" latinLnBrk="0" hangingPunct="1">
      <a:defRPr kumimoji="1" sz="3200" b="1" kern="1200">
        <a:solidFill>
          <a:schemeClr val="tx1"/>
        </a:solidFill>
        <a:latin typeface=".VnTime" pitchFamily="34" charset="0"/>
        <a:ea typeface="ＭＳ Ｐゴシック" pitchFamily="34" charset="-128"/>
        <a:cs typeface="+mn-cs"/>
      </a:defRPr>
    </a:lvl8pPr>
    <a:lvl9pPr marL="3657600" algn="l" defTabSz="914400" rtl="0" eaLnBrk="1" latinLnBrk="0" hangingPunct="1">
      <a:defRPr kumimoji="1" sz="3200" b="1" kern="1200">
        <a:solidFill>
          <a:schemeClr val="tx1"/>
        </a:solidFill>
        <a:latin typeface=".VnTime"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00"/>
    <a:srgbClr val="0000FF"/>
    <a:srgbClr val="0C090F"/>
    <a:srgbClr val="FFFFCC"/>
    <a:srgbClr val="993300"/>
    <a:srgbClr val="003399"/>
    <a:srgbClr val="FF3300"/>
    <a:srgbClr val="FFCCFF"/>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8824" autoAdjust="0"/>
  </p:normalViewPr>
  <p:slideViewPr>
    <p:cSldViewPr>
      <p:cViewPr varScale="1">
        <p:scale>
          <a:sx n="66" d="100"/>
          <a:sy n="66"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65" d="100"/>
          <a:sy n="65" d="100"/>
        </p:scale>
        <p:origin x="3366"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H&#7878;%20TH&#7888;NG%20CH&#7880;%20TI&#202;U\S&#7916;A%20DANH%20M&#7908;C%20CH&#7880;%20TI&#202;U%20QU&#7888;C%20GIA\H&#7884;P\32.%20C&#244;ng%20b&#7889;%20Lu&#7853;t_TCTK_16.12\Book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H&#7878;%20TH&#7888;NG%20CH&#7880;%20TI&#202;U\S&#7916;A%20DANH%20M&#7908;C%20CH&#7880;%20TI&#202;U%20QU&#7888;C%20GIA\H&#7884;P\32.%20C&#244;ng%20b&#7889;%20Lu&#7853;t_TCTK_16.12\Book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H&#7878;%20TH&#7888;NG%20CH&#7880;%20TI&#202;U\S&#7916;A%20DANH%20M&#7908;C%20CH&#7880;%20TI&#202;U%20QU&#7888;C%20GIA\H&#7884;P\32.%20C&#244;ng%20b&#7889;%20Lu&#7853;t_TCTK_16.12\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plotArea>
      <c:layout/>
      <c:barChart>
        <c:barDir val="col"/>
        <c:grouping val="clustered"/>
        <c:ser>
          <c:idx val="0"/>
          <c:order val="0"/>
          <c:tx>
            <c:strRef>
              <c:f>Sheet1!$B$1</c:f>
              <c:strCache>
                <c:ptCount val="1"/>
                <c:pt idx="0">
                  <c:v>Số chỉ tiêu</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Sheet1!$A$2:$A$22</c:f>
              <c:strCache>
                <c:ptCount val="21"/>
                <c:pt idx="0">
                  <c:v>01. Đất đai, dân số</c:v>
                </c:pt>
                <c:pt idx="1">
                  <c:v>02. Lao động, việc làm và bình đẳng giới</c:v>
                </c:pt>
                <c:pt idx="2">
                  <c:v>03. Doanh nghiệp, cơ sở kinh tế, hành chính, sự nghiệp</c:v>
                </c:pt>
                <c:pt idx="3">
                  <c:v>04. Đầu tư và xây dựng</c:v>
                </c:pt>
                <c:pt idx="4">
                  <c:v>05. Tài khoản quốc gia</c:v>
                </c:pt>
                <c:pt idx="5">
                  <c:v>06. Tài chính công</c:v>
                </c:pt>
                <c:pt idx="6">
                  <c:v>07. Tiền tệ, bảo hiểm và chứng khoán</c:v>
                </c:pt>
                <c:pt idx="7">
                  <c:v>08. Nông nghiệp, lâm nghiệp và thủy sản</c:v>
                </c:pt>
                <c:pt idx="8">
                  <c:v>09. Công nghiệp</c:v>
                </c:pt>
                <c:pt idx="9">
                  <c:v>10. Thương mại, dịch vụ</c:v>
                </c:pt>
                <c:pt idx="10">
                  <c:v>11. Chỉ số giá</c:v>
                </c:pt>
                <c:pt idx="11">
                  <c:v>12. Giao thông vận tải</c:v>
                </c:pt>
                <c:pt idx="12">
                  <c:v>13. Công nghệ thông tin, bưu chính, viễn thông và truyền thông</c:v>
                </c:pt>
                <c:pt idx="13">
                  <c:v>14. Khoa học và công nghệ</c:v>
                </c:pt>
                <c:pt idx="14">
                  <c:v>15. Giáo dục</c:v>
                </c:pt>
                <c:pt idx="15">
                  <c:v>16. Y tế và chăm sóc sức khỏe</c:v>
                </c:pt>
                <c:pt idx="16">
                  <c:v>17. Văn hóa, thể thao và du lịch</c:v>
                </c:pt>
                <c:pt idx="17">
                  <c:v>18. Mức sống dân cư</c:v>
                </c:pt>
                <c:pt idx="18">
                  <c:v>19. Trật tự, an toàn xã hội</c:v>
                </c:pt>
                <c:pt idx="19">
                  <c:v>20. Tư pháp</c:v>
                </c:pt>
                <c:pt idx="20">
                  <c:v>21. Bảo vệ môi trường</c:v>
                </c:pt>
              </c:strCache>
            </c:strRef>
          </c:cat>
          <c:val>
            <c:numRef>
              <c:f>Sheet1!$B$2:$B$22</c:f>
              <c:numCache>
                <c:formatCode>General</c:formatCode>
                <c:ptCount val="21"/>
                <c:pt idx="0">
                  <c:v>15</c:v>
                </c:pt>
                <c:pt idx="1">
                  <c:v>13</c:v>
                </c:pt>
                <c:pt idx="2">
                  <c:v>6</c:v>
                </c:pt>
                <c:pt idx="3">
                  <c:v>9</c:v>
                </c:pt>
                <c:pt idx="4">
                  <c:v>17</c:v>
                </c:pt>
                <c:pt idx="5">
                  <c:v>10</c:v>
                </c:pt>
                <c:pt idx="6">
                  <c:v>24</c:v>
                </c:pt>
                <c:pt idx="7">
                  <c:v>14</c:v>
                </c:pt>
                <c:pt idx="8">
                  <c:v>8</c:v>
                </c:pt>
                <c:pt idx="9">
                  <c:v>10</c:v>
                </c:pt>
                <c:pt idx="10">
                  <c:v>9</c:v>
                </c:pt>
                <c:pt idx="11">
                  <c:v>10</c:v>
                </c:pt>
                <c:pt idx="12">
                  <c:v>21</c:v>
                </c:pt>
                <c:pt idx="13">
                  <c:v>6</c:v>
                </c:pt>
                <c:pt idx="14">
                  <c:v>7</c:v>
                </c:pt>
                <c:pt idx="15">
                  <c:v>10</c:v>
                </c:pt>
                <c:pt idx="16">
                  <c:v>9</c:v>
                </c:pt>
                <c:pt idx="17">
                  <c:v>10</c:v>
                </c:pt>
                <c:pt idx="18">
                  <c:v>5</c:v>
                </c:pt>
                <c:pt idx="19">
                  <c:v>6</c:v>
                </c:pt>
                <c:pt idx="20">
                  <c:v>11</c:v>
                </c:pt>
              </c:numCache>
            </c:numRef>
          </c:val>
        </c:ser>
        <c:dLbls>
          <c:showVal val="1"/>
        </c:dLbls>
        <c:gapWidth val="41"/>
        <c:axId val="67308544"/>
        <c:axId val="67367680"/>
      </c:barChart>
      <c:catAx>
        <c:axId val="673085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67367680"/>
        <c:crosses val="autoZero"/>
        <c:auto val="1"/>
        <c:lblAlgn val="ctr"/>
        <c:lblOffset val="100"/>
      </c:catAx>
      <c:valAx>
        <c:axId val="67367680"/>
        <c:scaling>
          <c:orientation val="minMax"/>
        </c:scaling>
        <c:delete val="1"/>
        <c:axPos val="l"/>
        <c:numFmt formatCode="General" sourceLinked="1"/>
        <c:majorTickMark val="none"/>
        <c:tickLblPos val="nextTo"/>
        <c:crossAx val="67308544"/>
        <c:crosses val="autoZero"/>
        <c:crossBetween val="between"/>
      </c:valAx>
      <c:spPr>
        <a:noFill/>
        <a:ln>
          <a:noFill/>
        </a:ln>
        <a:effectLst/>
      </c:spPr>
    </c:plotArea>
    <c:plotVisOnly val="1"/>
    <c:dispBlanksAs val="gap"/>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plotArea>
      <c:layout/>
      <c:barChart>
        <c:barDir val="col"/>
        <c:grouping val="clustered"/>
        <c:ser>
          <c:idx val="0"/>
          <c:order val="0"/>
          <c:tx>
            <c:strRef>
              <c:f>Sheet2!$B$1</c:f>
              <c:strCache>
                <c:ptCount val="1"/>
                <c:pt idx="0">
                  <c:v>Số chỉ tiêu</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Sheet2!$A$2:$A$7</c:f>
              <c:strCache>
                <c:ptCount val="6"/>
                <c:pt idx="0">
                  <c:v>Nghị quyết Đại hội Đại biểu toàn quốc lần thứ XIII của Đảng</c:v>
                </c:pt>
                <c:pt idx="1">
                  <c:v>Chiến lược phát triển kinh tế - xã hội 10 năm 2021-2030</c:v>
                </c:pt>
                <c:pt idx="2">
                  <c:v>Phát triển bền vững</c:v>
                </c:pt>
                <c:pt idx="3">
                  <c:v>Chuyển đổi số, kinh tế số</c:v>
                </c:pt>
                <c:pt idx="4">
                  <c:v>Nâng cao năng lực cạnh tranh và phát triển dịch vụ logistics</c:v>
                </c:pt>
                <c:pt idx="5">
                  <c:v>Giới và bình đẳng giới</c:v>
                </c:pt>
              </c:strCache>
            </c:strRef>
          </c:cat>
          <c:val>
            <c:numRef>
              <c:f>Sheet2!$B$2:$B$7</c:f>
              <c:numCache>
                <c:formatCode>General</c:formatCode>
                <c:ptCount val="6"/>
                <c:pt idx="0">
                  <c:v>19</c:v>
                </c:pt>
                <c:pt idx="1">
                  <c:v>17</c:v>
                </c:pt>
                <c:pt idx="2">
                  <c:v>52</c:v>
                </c:pt>
                <c:pt idx="3">
                  <c:v>22</c:v>
                </c:pt>
                <c:pt idx="4">
                  <c:v>12</c:v>
                </c:pt>
                <c:pt idx="5">
                  <c:v>26</c:v>
                </c:pt>
              </c:numCache>
            </c:numRef>
          </c:val>
        </c:ser>
        <c:dLbls>
          <c:showVal val="1"/>
        </c:dLbls>
        <c:gapWidth val="41"/>
        <c:axId val="77843840"/>
        <c:axId val="77902976"/>
      </c:barChart>
      <c:catAx>
        <c:axId val="778438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77902976"/>
        <c:crosses val="autoZero"/>
        <c:auto val="1"/>
        <c:lblAlgn val="ctr"/>
        <c:lblOffset val="100"/>
      </c:catAx>
      <c:valAx>
        <c:axId val="77902976"/>
        <c:scaling>
          <c:orientation val="minMax"/>
        </c:scaling>
        <c:delete val="1"/>
        <c:axPos val="l"/>
        <c:numFmt formatCode="General" sourceLinked="1"/>
        <c:majorTickMark val="none"/>
        <c:tickLblPos val="nextTo"/>
        <c:crossAx val="77843840"/>
        <c:crosses val="autoZero"/>
        <c:crossBetween val="between"/>
      </c:valAx>
      <c:spPr>
        <a:noFill/>
        <a:ln>
          <a:noFill/>
        </a:ln>
        <a:effectLst/>
      </c:spPr>
    </c:plotArea>
    <c:plotVisOnly val="1"/>
    <c:dispBlanksAs val="gap"/>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Sheet3!$B$2</c:f>
              <c:strCache>
                <c:ptCount val="1"/>
                <c:pt idx="0">
                  <c:v>Số chỉ tiêu</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Sheet3!$A$3:$A$7</c:f>
              <c:strCache>
                <c:ptCount val="5"/>
                <c:pt idx="0">
                  <c:v>Chỉ tiêu thống kê Giới ở cấp độ toàn cầu</c:v>
                </c:pt>
                <c:pt idx="1">
                  <c:v>Chỉ tiêu thống kê phát triển bền vững ở cấp độ toàn cầu</c:v>
                </c:pt>
                <c:pt idx="2">
                  <c:v>Chỉ tiêu thống kê cấp độ ASEAN</c:v>
                </c:pt>
                <c:pt idx="3">
                  <c:v>Chỉ tiêu phát triển công nghệ thông tin và truyền thông toàn cầu (IDI)</c:v>
                </c:pt>
                <c:pt idx="4">
                  <c:v>Đổi mới sáng tạo toàn cầu (GII) của Tổ chức Sở hữu trí tuệ thế giới</c:v>
                </c:pt>
              </c:strCache>
            </c:strRef>
          </c:cat>
          <c:val>
            <c:numRef>
              <c:f>Sheet3!$B$3:$B$7</c:f>
              <c:numCache>
                <c:formatCode>General</c:formatCode>
                <c:ptCount val="5"/>
                <c:pt idx="0">
                  <c:v>10</c:v>
                </c:pt>
                <c:pt idx="1">
                  <c:v>33</c:v>
                </c:pt>
                <c:pt idx="2">
                  <c:v>29</c:v>
                </c:pt>
                <c:pt idx="3">
                  <c:v>5</c:v>
                </c:pt>
                <c:pt idx="4">
                  <c:v>3</c:v>
                </c:pt>
              </c:numCache>
            </c:numRef>
          </c:val>
        </c:ser>
        <c:dLbls>
          <c:showVal val="1"/>
        </c:dLbls>
        <c:gapWidth val="84"/>
        <c:gapDepth val="53"/>
        <c:shape val="box"/>
        <c:axId val="78444416"/>
        <c:axId val="78445952"/>
        <c:axId val="0"/>
      </c:bar3DChart>
      <c:catAx>
        <c:axId val="784444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78445952"/>
        <c:crosses val="autoZero"/>
        <c:auto val="1"/>
        <c:lblAlgn val="ctr"/>
        <c:lblOffset val="100"/>
      </c:catAx>
      <c:valAx>
        <c:axId val="78445952"/>
        <c:scaling>
          <c:orientation val="minMax"/>
        </c:scaling>
        <c:delete val="1"/>
        <c:axPos val="l"/>
        <c:numFmt formatCode="General" sourceLinked="1"/>
        <c:tickLblPos val="nextTo"/>
        <c:crossAx val="78444416"/>
        <c:crosses val="autoZero"/>
        <c:crossBetween val="between"/>
      </c:valAx>
      <c:spPr>
        <a:noFill/>
        <a:ln>
          <a:noFill/>
        </a:ln>
        <a:effectLst/>
      </c:spPr>
    </c:plotArea>
    <c:plotVisOnly val="1"/>
    <c:dispBlanksAs val="gap"/>
  </c:chart>
  <c:spPr>
    <a:solidFill>
      <a:schemeClr val="tx1">
        <a:lumMod val="65000"/>
        <a:lumOff val="35000"/>
      </a:schemeClr>
    </a:solidFill>
    <a:ln w="6350" cap="flat" cmpd="sng" algn="ctr">
      <a:solidFill>
        <a:srgbClr val="FF0000"/>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0B85B-C61F-4929-922A-D7EE1679371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DB09EB-AF8E-478F-B6AB-910F862226D7}">
      <dgm:prSet custT="1"/>
      <dgm:spPr>
        <a:solidFill>
          <a:srgbClr val="7030A0"/>
        </a:solidFill>
      </dgm:spPr>
      <dgm:t>
        <a:bodyPr/>
        <a:lstStyle/>
        <a:p>
          <a:pPr rtl="0"/>
          <a:r>
            <a:rPr lang="vi-VN" sz="1900" b="1" i="1" smtClean="0">
              <a:latin typeface="Times New Roman" panose="02020603050405020304" pitchFamily="18" charset="0"/>
              <a:cs typeface="Times New Roman" panose="02020603050405020304" pitchFamily="18" charset="0"/>
            </a:rPr>
            <a:t>Luật sửa đổi, bổ sung Phụ lục </a:t>
          </a:r>
          <a:r>
            <a:rPr lang="en-US" sz="1900" b="1" i="1" smtClean="0">
              <a:latin typeface="Times New Roman" panose="02020603050405020304" pitchFamily="18" charset="0"/>
              <a:cs typeface="Times New Roman" panose="02020603050405020304" pitchFamily="18" charset="0"/>
            </a:rPr>
            <a:t>- </a:t>
          </a:r>
          <a:r>
            <a:rPr lang="vi-VN" sz="1900" b="1" i="1" smtClean="0">
              <a:latin typeface="Times New Roman" panose="02020603050405020304" pitchFamily="18" charset="0"/>
              <a:cs typeface="Times New Roman" panose="02020603050405020304" pitchFamily="18" charset="0"/>
            </a:rPr>
            <a:t>Danh mục chỉ tiêu thống kê quốc gia của Luật Thống kê</a:t>
          </a:r>
          <a:endParaRPr lang="en-US" sz="1900" b="1" dirty="0" smtClean="0"/>
        </a:p>
      </dgm:t>
    </dgm:pt>
    <dgm:pt modelId="{017258DA-CE3C-4343-A854-FCD60EDF827E}" type="parTrans" cxnId="{09D505E0-0039-4928-8781-380B4D29CF38}">
      <dgm:prSet/>
      <dgm:spPr/>
      <dgm:t>
        <a:bodyPr/>
        <a:lstStyle/>
        <a:p>
          <a:endParaRPr lang="en-US"/>
        </a:p>
      </dgm:t>
    </dgm:pt>
    <dgm:pt modelId="{CD56B093-6BAF-4192-B0C8-812E119AA09B}" type="sibTrans" cxnId="{09D505E0-0039-4928-8781-380B4D29CF38}">
      <dgm:prSet/>
      <dgm:spPr/>
      <dgm:t>
        <a:bodyPr/>
        <a:lstStyle/>
        <a:p>
          <a:endParaRPr lang="en-US"/>
        </a:p>
      </dgm:t>
    </dgm:pt>
    <dgm:pt modelId="{40776D45-5A7A-40DF-A7EE-E45D2C2B03F1}">
      <dgm:prSet custT="1"/>
      <dgm:spPr>
        <a:solidFill>
          <a:srgbClr val="FFC000"/>
        </a:solidFill>
      </dgm:spPr>
      <dgm:t>
        <a:bodyPr/>
        <a:lstStyle/>
        <a:p>
          <a:pPr rtl="0"/>
          <a:r>
            <a:rPr lang="en-US" sz="1900" b="1" i="1" smtClean="0">
              <a:latin typeface="Times New Roman" panose="02020603050405020304" pitchFamily="18" charset="0"/>
              <a:cs typeface="Times New Roman" panose="02020603050405020304" pitchFamily="18" charset="0"/>
            </a:rPr>
            <a:t>Luật sửa đổi, bổ sung một số điều của Luật Thống kê</a:t>
          </a:r>
          <a:endParaRPr lang="en-US" sz="1900" b="1" i="0" dirty="0" smtClean="0"/>
        </a:p>
      </dgm:t>
    </dgm:pt>
    <dgm:pt modelId="{3B5A6A09-3820-4FE5-8705-B7F6641B4459}" type="parTrans" cxnId="{490A5C6D-CA57-45B8-ACE9-AA46786CF5F7}">
      <dgm:prSet/>
      <dgm:spPr/>
      <dgm:t>
        <a:bodyPr/>
        <a:lstStyle/>
        <a:p>
          <a:endParaRPr lang="en-US"/>
        </a:p>
      </dgm:t>
    </dgm:pt>
    <dgm:pt modelId="{F6B3E4E1-D21D-4DEF-B519-925262CC4D01}" type="sibTrans" cxnId="{490A5C6D-CA57-45B8-ACE9-AA46786CF5F7}">
      <dgm:prSet/>
      <dgm:spPr/>
      <dgm:t>
        <a:bodyPr/>
        <a:lstStyle/>
        <a:p>
          <a:endParaRPr lang="en-US"/>
        </a:p>
      </dgm:t>
    </dgm:pt>
    <dgm:pt modelId="{1735D5F6-A068-4BA6-A192-ABF276F3CB51}">
      <dgm:prSet custT="1"/>
      <dgm:spPr/>
      <dgm:t>
        <a:bodyPr/>
        <a:lstStyle/>
        <a:p>
          <a:pPr rtl="0"/>
          <a:r>
            <a:rPr lang="en-US" sz="1900" b="1" i="1" smtClean="0">
              <a:latin typeface="Times New Roman" panose="02020603050405020304" pitchFamily="18" charset="0"/>
              <a:cs typeface="Times New Roman" panose="02020603050405020304" pitchFamily="18" charset="0"/>
            </a:rPr>
            <a:t>Luật sửa đổi, bổ sung một số điều và Phụ lục Danh mục chỉ tiêu thống kê quốc gia của Luật Thống kê</a:t>
          </a:r>
          <a:endParaRPr lang="en-US" sz="1900" dirty="0"/>
        </a:p>
      </dgm:t>
    </dgm:pt>
    <dgm:pt modelId="{0CE36DCA-0712-4D6E-92C5-905D3AF0C844}" type="parTrans" cxnId="{A4BE22A8-7AEA-47D9-B775-018392762330}">
      <dgm:prSet/>
      <dgm:spPr/>
      <dgm:t>
        <a:bodyPr/>
        <a:lstStyle/>
        <a:p>
          <a:endParaRPr lang="en-US"/>
        </a:p>
      </dgm:t>
    </dgm:pt>
    <dgm:pt modelId="{F1262B43-23F0-4674-88E1-870CD3A3BFF6}" type="sibTrans" cxnId="{A4BE22A8-7AEA-47D9-B775-018392762330}">
      <dgm:prSet/>
      <dgm:spPr/>
      <dgm:t>
        <a:bodyPr/>
        <a:lstStyle/>
        <a:p>
          <a:endParaRPr lang="en-US"/>
        </a:p>
      </dgm:t>
    </dgm:pt>
    <dgm:pt modelId="{186110DA-BCF3-4D65-999C-3E14BF5AD499}" type="pres">
      <dgm:prSet presAssocID="{3610B85B-C61F-4929-922A-D7EE16793710}" presName="CompostProcess" presStyleCnt="0">
        <dgm:presLayoutVars>
          <dgm:dir/>
          <dgm:resizeHandles val="exact"/>
        </dgm:presLayoutVars>
      </dgm:prSet>
      <dgm:spPr/>
      <dgm:t>
        <a:bodyPr/>
        <a:lstStyle/>
        <a:p>
          <a:endParaRPr lang="en-US"/>
        </a:p>
      </dgm:t>
    </dgm:pt>
    <dgm:pt modelId="{4C76464D-8F8F-4275-BF52-59089CDD84E3}" type="pres">
      <dgm:prSet presAssocID="{3610B85B-C61F-4929-922A-D7EE16793710}" presName="arrow" presStyleLbl="bgShp" presStyleIdx="0" presStyleCnt="1" custLinFactNeighborX="-3258" custLinFactNeighborY="-16448"/>
      <dgm:spPr/>
    </dgm:pt>
    <dgm:pt modelId="{D87D5687-5859-4718-89A8-43CE744304DB}" type="pres">
      <dgm:prSet presAssocID="{3610B85B-C61F-4929-922A-D7EE16793710}" presName="linearProcess" presStyleCnt="0"/>
      <dgm:spPr/>
    </dgm:pt>
    <dgm:pt modelId="{95D83DFF-21E5-45A7-B4D3-4DC08A38DFE3}" type="pres">
      <dgm:prSet presAssocID="{B2DB09EB-AF8E-478F-B6AB-910F862226D7}" presName="textNode" presStyleLbl="node1" presStyleIdx="0" presStyleCnt="3" custScaleY="128457" custLinFactNeighborY="-36390">
        <dgm:presLayoutVars>
          <dgm:bulletEnabled val="1"/>
        </dgm:presLayoutVars>
      </dgm:prSet>
      <dgm:spPr/>
      <dgm:t>
        <a:bodyPr/>
        <a:lstStyle/>
        <a:p>
          <a:endParaRPr lang="en-US"/>
        </a:p>
      </dgm:t>
    </dgm:pt>
    <dgm:pt modelId="{D54A07C2-3E44-49D1-AC32-8049A1A46028}" type="pres">
      <dgm:prSet presAssocID="{CD56B093-6BAF-4192-B0C8-812E119AA09B}" presName="sibTrans" presStyleCnt="0"/>
      <dgm:spPr/>
    </dgm:pt>
    <dgm:pt modelId="{2805D5F6-FF55-46F4-B278-06AC5AB04EC6}" type="pres">
      <dgm:prSet presAssocID="{40776D45-5A7A-40DF-A7EE-E45D2C2B03F1}" presName="textNode" presStyleLbl="node1" presStyleIdx="1" presStyleCnt="3" custScaleY="128457" custLinFactNeighborY="-36390">
        <dgm:presLayoutVars>
          <dgm:bulletEnabled val="1"/>
        </dgm:presLayoutVars>
      </dgm:prSet>
      <dgm:spPr/>
      <dgm:t>
        <a:bodyPr/>
        <a:lstStyle/>
        <a:p>
          <a:endParaRPr lang="en-US"/>
        </a:p>
      </dgm:t>
    </dgm:pt>
    <dgm:pt modelId="{151E2843-7FC1-476F-8565-8723817569AB}" type="pres">
      <dgm:prSet presAssocID="{F6B3E4E1-D21D-4DEF-B519-925262CC4D01}" presName="sibTrans" presStyleCnt="0"/>
      <dgm:spPr/>
    </dgm:pt>
    <dgm:pt modelId="{3DE3D819-40BB-430F-82C7-4BD3A17CC2DC}" type="pres">
      <dgm:prSet presAssocID="{1735D5F6-A068-4BA6-A192-ABF276F3CB51}" presName="textNode" presStyleLbl="node1" presStyleIdx="2" presStyleCnt="3" custScaleX="115223" custScaleY="128457" custLinFactNeighborY="-36390">
        <dgm:presLayoutVars>
          <dgm:bulletEnabled val="1"/>
        </dgm:presLayoutVars>
      </dgm:prSet>
      <dgm:spPr/>
      <dgm:t>
        <a:bodyPr/>
        <a:lstStyle/>
        <a:p>
          <a:endParaRPr lang="en-US"/>
        </a:p>
      </dgm:t>
    </dgm:pt>
  </dgm:ptLst>
  <dgm:cxnLst>
    <dgm:cxn modelId="{C950F964-5BE2-4437-9435-745748D8CB52}" type="presOf" srcId="{3610B85B-C61F-4929-922A-D7EE16793710}" destId="{186110DA-BCF3-4D65-999C-3E14BF5AD499}" srcOrd="0" destOrd="0" presId="urn:microsoft.com/office/officeart/2005/8/layout/hProcess9"/>
    <dgm:cxn modelId="{8A77A826-1BE6-4ACA-8B6E-DE8A9106A629}" type="presOf" srcId="{1735D5F6-A068-4BA6-A192-ABF276F3CB51}" destId="{3DE3D819-40BB-430F-82C7-4BD3A17CC2DC}" srcOrd="0" destOrd="0" presId="urn:microsoft.com/office/officeart/2005/8/layout/hProcess9"/>
    <dgm:cxn modelId="{09D505E0-0039-4928-8781-380B4D29CF38}" srcId="{3610B85B-C61F-4929-922A-D7EE16793710}" destId="{B2DB09EB-AF8E-478F-B6AB-910F862226D7}" srcOrd="0" destOrd="0" parTransId="{017258DA-CE3C-4343-A854-FCD60EDF827E}" sibTransId="{CD56B093-6BAF-4192-B0C8-812E119AA09B}"/>
    <dgm:cxn modelId="{490A5C6D-CA57-45B8-ACE9-AA46786CF5F7}" srcId="{3610B85B-C61F-4929-922A-D7EE16793710}" destId="{40776D45-5A7A-40DF-A7EE-E45D2C2B03F1}" srcOrd="1" destOrd="0" parTransId="{3B5A6A09-3820-4FE5-8705-B7F6641B4459}" sibTransId="{F6B3E4E1-D21D-4DEF-B519-925262CC4D01}"/>
    <dgm:cxn modelId="{5D7502EA-0D54-4E9D-AB7A-65C98A7AA4F3}" type="presOf" srcId="{40776D45-5A7A-40DF-A7EE-E45D2C2B03F1}" destId="{2805D5F6-FF55-46F4-B278-06AC5AB04EC6}" srcOrd="0" destOrd="0" presId="urn:microsoft.com/office/officeart/2005/8/layout/hProcess9"/>
    <dgm:cxn modelId="{95C01CE3-586C-4AFD-8122-A6E7FCA3B1DA}" type="presOf" srcId="{B2DB09EB-AF8E-478F-B6AB-910F862226D7}" destId="{95D83DFF-21E5-45A7-B4D3-4DC08A38DFE3}" srcOrd="0" destOrd="0" presId="urn:microsoft.com/office/officeart/2005/8/layout/hProcess9"/>
    <dgm:cxn modelId="{A4BE22A8-7AEA-47D9-B775-018392762330}" srcId="{3610B85B-C61F-4929-922A-D7EE16793710}" destId="{1735D5F6-A068-4BA6-A192-ABF276F3CB51}" srcOrd="2" destOrd="0" parTransId="{0CE36DCA-0712-4D6E-92C5-905D3AF0C844}" sibTransId="{F1262B43-23F0-4674-88E1-870CD3A3BFF6}"/>
    <dgm:cxn modelId="{88D9C3AD-6E1B-4A17-8AF3-927DA5761BB6}" type="presParOf" srcId="{186110DA-BCF3-4D65-999C-3E14BF5AD499}" destId="{4C76464D-8F8F-4275-BF52-59089CDD84E3}" srcOrd="0" destOrd="0" presId="urn:microsoft.com/office/officeart/2005/8/layout/hProcess9"/>
    <dgm:cxn modelId="{5ABA58DE-BFDF-4CD9-B9D1-EBAB78F0BC67}" type="presParOf" srcId="{186110DA-BCF3-4D65-999C-3E14BF5AD499}" destId="{D87D5687-5859-4718-89A8-43CE744304DB}" srcOrd="1" destOrd="0" presId="urn:microsoft.com/office/officeart/2005/8/layout/hProcess9"/>
    <dgm:cxn modelId="{A20A3C17-A549-4BBD-A337-7ADF31847F46}" type="presParOf" srcId="{D87D5687-5859-4718-89A8-43CE744304DB}" destId="{95D83DFF-21E5-45A7-B4D3-4DC08A38DFE3}" srcOrd="0" destOrd="0" presId="urn:microsoft.com/office/officeart/2005/8/layout/hProcess9"/>
    <dgm:cxn modelId="{EA40525A-ECFB-4E7D-9E61-806B92A2CA93}" type="presParOf" srcId="{D87D5687-5859-4718-89A8-43CE744304DB}" destId="{D54A07C2-3E44-49D1-AC32-8049A1A46028}" srcOrd="1" destOrd="0" presId="urn:microsoft.com/office/officeart/2005/8/layout/hProcess9"/>
    <dgm:cxn modelId="{01C35DBB-10DC-4799-91EC-08D53A235318}" type="presParOf" srcId="{D87D5687-5859-4718-89A8-43CE744304DB}" destId="{2805D5F6-FF55-46F4-B278-06AC5AB04EC6}" srcOrd="2" destOrd="0" presId="urn:microsoft.com/office/officeart/2005/8/layout/hProcess9"/>
    <dgm:cxn modelId="{41457298-FC29-4B4D-9BAF-CF5DDDCBEA0F}" type="presParOf" srcId="{D87D5687-5859-4718-89A8-43CE744304DB}" destId="{151E2843-7FC1-476F-8565-8723817569AB}" srcOrd="3" destOrd="0" presId="urn:microsoft.com/office/officeart/2005/8/layout/hProcess9"/>
    <dgm:cxn modelId="{AEF0E75D-EB29-48CE-AA69-E2D562F8579D}" type="presParOf" srcId="{D87D5687-5859-4718-89A8-43CE744304DB}" destId="{3DE3D819-40BB-430F-82C7-4BD3A17CC2DC}" srcOrd="4"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89020-B394-4E52-959D-7B343411A29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FAA685B0-4D4E-4352-8259-B97ED8254A41}">
      <dgm:prSet/>
      <dgm:spPr>
        <a:solidFill>
          <a:srgbClr val="9999FF">
            <a:alpha val="89804"/>
          </a:srgbClr>
        </a:solidFill>
      </dgm:spPr>
      <dgm:t>
        <a:bodyPr/>
        <a:lstStyle/>
        <a:p>
          <a:pPr rtl="0"/>
          <a:r>
            <a:rPr lang="en-US" smtClean="0">
              <a:latin typeface="Times New Roman" panose="02020603050405020304" pitchFamily="18" charset="0"/>
              <a:cs typeface="Times New Roman" panose="02020603050405020304" pitchFamily="18" charset="0"/>
            </a:rPr>
            <a:t>02 điều</a:t>
          </a:r>
          <a:endParaRPr lang="en-US" dirty="0"/>
        </a:p>
      </dgm:t>
    </dgm:pt>
    <dgm:pt modelId="{02DF0932-DC38-40EF-A7AE-731ECA6C5E39}" type="parTrans" cxnId="{E1A1E8C2-FD4D-48CD-A6BD-27D61796782D}">
      <dgm:prSet/>
      <dgm:spPr/>
      <dgm:t>
        <a:bodyPr/>
        <a:lstStyle/>
        <a:p>
          <a:endParaRPr lang="en-US"/>
        </a:p>
      </dgm:t>
    </dgm:pt>
    <dgm:pt modelId="{19533D72-19BA-4DB4-B693-3831AA2AA23F}" type="sibTrans" cxnId="{E1A1E8C2-FD4D-48CD-A6BD-27D61796782D}">
      <dgm:prSet/>
      <dgm:spPr/>
      <dgm:t>
        <a:bodyPr/>
        <a:lstStyle/>
        <a:p>
          <a:endParaRPr lang="en-US"/>
        </a:p>
      </dgm:t>
    </dgm:pt>
    <dgm:pt modelId="{475F70CB-5D02-4933-907A-7102B3EC2968}">
      <dgm:prSet/>
      <dgm:spPr>
        <a:solidFill>
          <a:srgbClr val="CC99FF">
            <a:alpha val="89804"/>
          </a:srgbClr>
        </a:solidFill>
      </dgm:spPr>
      <dgm:t>
        <a:bodyPr/>
        <a:lstStyle/>
        <a:p>
          <a:pPr rtl="0"/>
          <a:r>
            <a:rPr lang="en-US" smtClean="0">
              <a:latin typeface="Times New Roman" panose="02020603050405020304" pitchFamily="18" charset="0"/>
              <a:cs typeface="Times New Roman" panose="02020603050405020304" pitchFamily="18" charset="0"/>
            </a:rPr>
            <a:t>01 Phụ lục</a:t>
          </a:r>
          <a:endParaRPr lang="en-US" dirty="0"/>
        </a:p>
      </dgm:t>
    </dgm:pt>
    <dgm:pt modelId="{C86D0BF1-085E-4784-844A-7361797CD48B}" type="parTrans" cxnId="{FF088B4B-BB26-49A5-992A-E6D88F2CF47A}">
      <dgm:prSet/>
      <dgm:spPr/>
      <dgm:t>
        <a:bodyPr/>
        <a:lstStyle/>
        <a:p>
          <a:endParaRPr lang="en-US"/>
        </a:p>
      </dgm:t>
    </dgm:pt>
    <dgm:pt modelId="{CD43287F-A5C8-4CA8-87AC-30E156890F1D}" type="sibTrans" cxnId="{FF088B4B-BB26-49A5-992A-E6D88F2CF47A}">
      <dgm:prSet/>
      <dgm:spPr/>
      <dgm:t>
        <a:bodyPr/>
        <a:lstStyle/>
        <a:p>
          <a:endParaRPr lang="en-US"/>
        </a:p>
      </dgm:t>
    </dgm:pt>
    <dgm:pt modelId="{5265A1B2-4D19-4241-A568-F8CB029A8E1E}" type="pres">
      <dgm:prSet presAssocID="{0EA89020-B394-4E52-959D-7B343411A29F}" presName="compositeShape" presStyleCnt="0">
        <dgm:presLayoutVars>
          <dgm:dir/>
          <dgm:resizeHandles/>
        </dgm:presLayoutVars>
      </dgm:prSet>
      <dgm:spPr/>
      <dgm:t>
        <a:bodyPr/>
        <a:lstStyle/>
        <a:p>
          <a:endParaRPr lang="en-US"/>
        </a:p>
      </dgm:t>
    </dgm:pt>
    <dgm:pt modelId="{62318923-6339-423F-BE3E-D5A8B978B657}" type="pres">
      <dgm:prSet presAssocID="{0EA89020-B394-4E52-959D-7B343411A29F}" presName="pyramid" presStyleLbl="node1" presStyleIdx="0" presStyleCnt="1"/>
      <dgm:spPr>
        <a:solidFill>
          <a:schemeClr val="accent4">
            <a:lumMod val="20000"/>
            <a:lumOff val="80000"/>
          </a:schemeClr>
        </a:solidFill>
      </dgm:spPr>
    </dgm:pt>
    <dgm:pt modelId="{E71C02DE-6C54-4FCC-B32F-968ED454F917}" type="pres">
      <dgm:prSet presAssocID="{0EA89020-B394-4E52-959D-7B343411A29F}" presName="theList" presStyleCnt="0"/>
      <dgm:spPr/>
    </dgm:pt>
    <dgm:pt modelId="{096D696E-13B2-42B5-BD9A-74DD065952FA}" type="pres">
      <dgm:prSet presAssocID="{FAA685B0-4D4E-4352-8259-B97ED8254A41}" presName="aNode" presStyleLbl="fgAcc1" presStyleIdx="0" presStyleCnt="2" custScaleX="58746" custScaleY="81548" custLinFactX="-612" custLinFactNeighborX="-100000">
        <dgm:presLayoutVars>
          <dgm:bulletEnabled val="1"/>
        </dgm:presLayoutVars>
      </dgm:prSet>
      <dgm:spPr/>
      <dgm:t>
        <a:bodyPr/>
        <a:lstStyle/>
        <a:p>
          <a:endParaRPr lang="en-US"/>
        </a:p>
      </dgm:t>
    </dgm:pt>
    <dgm:pt modelId="{6D591387-87C4-43C6-808A-AEDFD001D379}" type="pres">
      <dgm:prSet presAssocID="{FAA685B0-4D4E-4352-8259-B97ED8254A41}" presName="aSpace" presStyleCnt="0"/>
      <dgm:spPr/>
    </dgm:pt>
    <dgm:pt modelId="{9DEFB7CC-D86C-415C-98DC-9E802FF172A4}" type="pres">
      <dgm:prSet presAssocID="{475F70CB-5D02-4933-907A-7102B3EC2968}" presName="aNode" presStyleLbl="fgAcc1" presStyleIdx="1" presStyleCnt="2" custScaleX="61685" custScaleY="64537" custLinFactX="-1593" custLinFactY="1457" custLinFactNeighborX="-100000" custLinFactNeighborY="100000">
        <dgm:presLayoutVars>
          <dgm:bulletEnabled val="1"/>
        </dgm:presLayoutVars>
      </dgm:prSet>
      <dgm:spPr/>
      <dgm:t>
        <a:bodyPr/>
        <a:lstStyle/>
        <a:p>
          <a:endParaRPr lang="en-US"/>
        </a:p>
      </dgm:t>
    </dgm:pt>
    <dgm:pt modelId="{1D1D95B8-F255-460C-AC62-D1BE71A316C0}" type="pres">
      <dgm:prSet presAssocID="{475F70CB-5D02-4933-907A-7102B3EC2968}" presName="aSpace" presStyleCnt="0"/>
      <dgm:spPr/>
    </dgm:pt>
  </dgm:ptLst>
  <dgm:cxnLst>
    <dgm:cxn modelId="{105DD059-41F0-48CA-BD03-FD022F3F89D1}" type="presOf" srcId="{FAA685B0-4D4E-4352-8259-B97ED8254A41}" destId="{096D696E-13B2-42B5-BD9A-74DD065952FA}" srcOrd="0" destOrd="0" presId="urn:microsoft.com/office/officeart/2005/8/layout/pyramid2"/>
    <dgm:cxn modelId="{B5BBB1CB-BC32-4082-AC75-FBD1301E4E41}" type="presOf" srcId="{0EA89020-B394-4E52-959D-7B343411A29F}" destId="{5265A1B2-4D19-4241-A568-F8CB029A8E1E}" srcOrd="0" destOrd="0" presId="urn:microsoft.com/office/officeart/2005/8/layout/pyramid2"/>
    <dgm:cxn modelId="{E1A1E8C2-FD4D-48CD-A6BD-27D61796782D}" srcId="{0EA89020-B394-4E52-959D-7B343411A29F}" destId="{FAA685B0-4D4E-4352-8259-B97ED8254A41}" srcOrd="0" destOrd="0" parTransId="{02DF0932-DC38-40EF-A7AE-731ECA6C5E39}" sibTransId="{19533D72-19BA-4DB4-B693-3831AA2AA23F}"/>
    <dgm:cxn modelId="{FF088B4B-BB26-49A5-992A-E6D88F2CF47A}" srcId="{0EA89020-B394-4E52-959D-7B343411A29F}" destId="{475F70CB-5D02-4933-907A-7102B3EC2968}" srcOrd="1" destOrd="0" parTransId="{C86D0BF1-085E-4784-844A-7361797CD48B}" sibTransId="{CD43287F-A5C8-4CA8-87AC-30E156890F1D}"/>
    <dgm:cxn modelId="{A6AD7056-01FA-4199-9957-8E1134366DD6}" type="presOf" srcId="{475F70CB-5D02-4933-907A-7102B3EC2968}" destId="{9DEFB7CC-D86C-415C-98DC-9E802FF172A4}" srcOrd="0" destOrd="0" presId="urn:microsoft.com/office/officeart/2005/8/layout/pyramid2"/>
    <dgm:cxn modelId="{52C254EB-2CFB-4B30-8354-F9DD20A15043}" type="presParOf" srcId="{5265A1B2-4D19-4241-A568-F8CB029A8E1E}" destId="{62318923-6339-423F-BE3E-D5A8B978B657}" srcOrd="0" destOrd="0" presId="urn:microsoft.com/office/officeart/2005/8/layout/pyramid2"/>
    <dgm:cxn modelId="{5AFAC7D5-A688-4CE0-A716-986D5AE928A1}" type="presParOf" srcId="{5265A1B2-4D19-4241-A568-F8CB029A8E1E}" destId="{E71C02DE-6C54-4FCC-B32F-968ED454F917}" srcOrd="1" destOrd="0" presId="urn:microsoft.com/office/officeart/2005/8/layout/pyramid2"/>
    <dgm:cxn modelId="{E5007EFC-AA6E-4974-BEF2-D83ED1A55202}" type="presParOf" srcId="{E71C02DE-6C54-4FCC-B32F-968ED454F917}" destId="{096D696E-13B2-42B5-BD9A-74DD065952FA}" srcOrd="0" destOrd="0" presId="urn:microsoft.com/office/officeart/2005/8/layout/pyramid2"/>
    <dgm:cxn modelId="{58D33D1C-5F3C-423E-BA1C-99BB19EC331B}" type="presParOf" srcId="{E71C02DE-6C54-4FCC-B32F-968ED454F917}" destId="{6D591387-87C4-43C6-808A-AEDFD001D379}" srcOrd="1" destOrd="0" presId="urn:microsoft.com/office/officeart/2005/8/layout/pyramid2"/>
    <dgm:cxn modelId="{22EEF00E-81F7-4417-ACE7-86B500B045CC}" type="presParOf" srcId="{E71C02DE-6C54-4FCC-B32F-968ED454F917}" destId="{9DEFB7CC-D86C-415C-98DC-9E802FF172A4}" srcOrd="2" destOrd="0" presId="urn:microsoft.com/office/officeart/2005/8/layout/pyramid2"/>
    <dgm:cxn modelId="{AC086117-00AC-4EBB-9018-C10135EA7E8C}" type="presParOf" srcId="{E71C02DE-6C54-4FCC-B32F-968ED454F917}" destId="{1D1D95B8-F255-460C-AC62-D1BE71A316C0}" srcOrd="3"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6" y="0"/>
            <a:ext cx="2946671" cy="4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endParaRPr lang="en-US"/>
          </a:p>
        </p:txBody>
      </p:sp>
      <p:sp>
        <p:nvSpPr>
          <p:cNvPr id="76803" name="Rectangle 3"/>
          <p:cNvSpPr>
            <a:spLocks noGrp="1" noChangeArrowheads="1"/>
          </p:cNvSpPr>
          <p:nvPr>
            <p:ph type="dt" sz="quarter" idx="1"/>
          </p:nvPr>
        </p:nvSpPr>
        <p:spPr bwMode="auto">
          <a:xfrm>
            <a:off x="3851019" y="0"/>
            <a:ext cx="2946671" cy="4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76804" name="Rectangle 4"/>
          <p:cNvSpPr>
            <a:spLocks noGrp="1" noChangeArrowheads="1"/>
          </p:cNvSpPr>
          <p:nvPr>
            <p:ph type="ftr" sz="quarter" idx="2"/>
          </p:nvPr>
        </p:nvSpPr>
        <p:spPr bwMode="auto">
          <a:xfrm>
            <a:off x="16" y="9431367"/>
            <a:ext cx="2946671" cy="4968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endParaRPr lang="en-US"/>
          </a:p>
        </p:txBody>
      </p:sp>
      <p:sp>
        <p:nvSpPr>
          <p:cNvPr id="76805" name="Rectangle 5"/>
          <p:cNvSpPr>
            <a:spLocks noGrp="1" noChangeArrowheads="1"/>
          </p:cNvSpPr>
          <p:nvPr>
            <p:ph type="sldNum" sz="quarter" idx="3"/>
          </p:nvPr>
        </p:nvSpPr>
        <p:spPr bwMode="auto">
          <a:xfrm>
            <a:off x="3851019" y="9431367"/>
            <a:ext cx="2946671" cy="4968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FC87428E-A001-4666-B543-E699A2FC5EEB}" type="slidenum">
              <a:rPr lang="en-US"/>
              <a:pPr/>
              <a:t>‹#›</a:t>
            </a:fld>
            <a:endParaRPr lang="en-US"/>
          </a:p>
        </p:txBody>
      </p:sp>
    </p:spTree>
    <p:extLst>
      <p:ext uri="{BB962C8B-B14F-4D97-AF65-F5344CB8AC3E}">
        <p14:creationId xmlns="" xmlns:p14="http://schemas.microsoft.com/office/powerpoint/2010/main" val="127038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6" y="0"/>
            <a:ext cx="2946671" cy="4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endParaRPr lang="en-US"/>
          </a:p>
        </p:txBody>
      </p:sp>
      <p:sp>
        <p:nvSpPr>
          <p:cNvPr id="19459" name="Rectangle 3"/>
          <p:cNvSpPr>
            <a:spLocks noGrp="1" noChangeArrowheads="1"/>
          </p:cNvSpPr>
          <p:nvPr>
            <p:ph type="dt" idx="1"/>
          </p:nvPr>
        </p:nvSpPr>
        <p:spPr bwMode="auto">
          <a:xfrm>
            <a:off x="3851019" y="0"/>
            <a:ext cx="2946671" cy="4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920750" y="746125"/>
            <a:ext cx="4957763" cy="3719513"/>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06669" y="4714559"/>
            <a:ext cx="4984338" cy="44672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16" y="9431367"/>
            <a:ext cx="2946671" cy="4968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851019" y="9431367"/>
            <a:ext cx="2946671" cy="4968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C6319CD7-A307-44CD-A90D-2B24F3A16FC3}" type="slidenum">
              <a:rPr lang="en-US"/>
              <a:pPr/>
              <a:t>‹#›</a:t>
            </a:fld>
            <a:endParaRPr lang="en-US"/>
          </a:p>
        </p:txBody>
      </p:sp>
    </p:spTree>
    <p:extLst>
      <p:ext uri="{BB962C8B-B14F-4D97-AF65-F5344CB8AC3E}">
        <p14:creationId xmlns="" xmlns:p14="http://schemas.microsoft.com/office/powerpoint/2010/main" val="2628821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1E484-1122-4436-A540-2683DF72B289}" type="slidenum">
              <a:rPr lang="en-US"/>
              <a:pPr/>
              <a:t>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67885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 xmlns:p14="http://schemas.microsoft.com/office/powerpoint/2010/main" val="328271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 xmlns:p14="http://schemas.microsoft.com/office/powerpoint/2010/main" val="219673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 xmlns:p14="http://schemas.microsoft.com/office/powerpoint/2010/main" val="208495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19CD7-A307-44CD-A90D-2B24F3A16FC3}" type="slidenum">
              <a:rPr lang="en-US" smtClean="0"/>
              <a:pPr/>
              <a:t>2</a:t>
            </a:fld>
            <a:endParaRPr lang="en-US"/>
          </a:p>
        </p:txBody>
      </p:sp>
    </p:spTree>
    <p:extLst>
      <p:ext uri="{BB962C8B-B14F-4D97-AF65-F5344CB8AC3E}">
        <p14:creationId xmlns="" xmlns:p14="http://schemas.microsoft.com/office/powerpoint/2010/main" val="255412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3e13d9a7e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5630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3e13d9a7e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82202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 xmlns:p14="http://schemas.microsoft.com/office/powerpoint/2010/main" val="123056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extLst>
      <p:ext uri="{BB962C8B-B14F-4D97-AF65-F5344CB8AC3E}">
        <p14:creationId xmlns="" xmlns:p14="http://schemas.microsoft.com/office/powerpoint/2010/main" val="167450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19CD7-A307-44CD-A90D-2B24F3A16FC3}" type="slidenum">
              <a:rPr lang="en-US" smtClean="0"/>
              <a:pPr/>
              <a:t>8</a:t>
            </a:fld>
            <a:endParaRPr lang="en-US"/>
          </a:p>
        </p:txBody>
      </p:sp>
    </p:spTree>
    <p:extLst>
      <p:ext uri="{BB962C8B-B14F-4D97-AF65-F5344CB8AC3E}">
        <p14:creationId xmlns="" xmlns:p14="http://schemas.microsoft.com/office/powerpoint/2010/main" val="398135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158d5a3ec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158d5a3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 xmlns:p14="http://schemas.microsoft.com/office/powerpoint/2010/main" val="165461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 xmlns:p14="http://schemas.microsoft.com/office/powerpoint/2010/main" val="333331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553C5-4CCE-4ECB-8601-82C466C318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46B9-7DFE-474B-AF96-44C0021576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E79D5-1F5A-43E2-91EF-5A4865078C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516631"/>
            <a:ext cx="2251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1070028"/>
            <a:ext cx="19065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872151"/>
            <a:ext cx="17391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632381"/>
            <a:ext cx="2251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2185145"/>
            <a:ext cx="19767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985051"/>
            <a:ext cx="16152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748131"/>
            <a:ext cx="2251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3300263"/>
            <a:ext cx="19065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3097951"/>
            <a:ext cx="15735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116079" y="2276277"/>
            <a:ext cx="3884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3863881"/>
            <a:ext cx="2251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4415379"/>
            <a:ext cx="19065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4210851"/>
            <a:ext cx="15735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4979631"/>
            <a:ext cx="22518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5530496"/>
            <a:ext cx="19065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5323751"/>
            <a:ext cx="15735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 xmlns:p14="http://schemas.microsoft.com/office/powerpoint/2010/main" val="105495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99"/>
        <p:cNvGrpSpPr/>
        <p:nvPr/>
      </p:nvGrpSpPr>
      <p:grpSpPr>
        <a:xfrm>
          <a:off x="0" y="0"/>
          <a:ext cx="0" cy="0"/>
          <a:chOff x="0" y="0"/>
          <a:chExt cx="0" cy="0"/>
        </a:xfrm>
      </p:grpSpPr>
      <p:sp>
        <p:nvSpPr>
          <p:cNvPr id="100" name="Google Shape;100;p18"/>
          <p:cNvSpPr txBox="1">
            <a:spLocks noGrp="1"/>
          </p:cNvSpPr>
          <p:nvPr>
            <p:ph type="ctrTitle"/>
          </p:nvPr>
        </p:nvSpPr>
        <p:spPr>
          <a:xfrm rot="5400000">
            <a:off x="6452662" y="1957914"/>
            <a:ext cx="3266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1" name="Google Shape;101;p18"/>
          <p:cNvSpPr txBox="1">
            <a:spLocks noGrp="1"/>
          </p:cNvSpPr>
          <p:nvPr>
            <p:ph type="subTitle" idx="1"/>
          </p:nvPr>
        </p:nvSpPr>
        <p:spPr>
          <a:xfrm>
            <a:off x="1579064" y="2862933"/>
            <a:ext cx="16266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2" name="Google Shape;102;p18"/>
          <p:cNvSpPr txBox="1">
            <a:spLocks noGrp="1"/>
          </p:cNvSpPr>
          <p:nvPr>
            <p:ph type="ctrTitle" idx="2"/>
          </p:nvPr>
        </p:nvSpPr>
        <p:spPr>
          <a:xfrm>
            <a:off x="1579064" y="2349867"/>
            <a:ext cx="26193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3" name="Google Shape;103;p18"/>
          <p:cNvSpPr txBox="1">
            <a:spLocks noGrp="1"/>
          </p:cNvSpPr>
          <p:nvPr>
            <p:ph type="subTitle" idx="3"/>
          </p:nvPr>
        </p:nvSpPr>
        <p:spPr>
          <a:xfrm>
            <a:off x="4068269" y="2862933"/>
            <a:ext cx="16266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000">
                <a:solidFill>
                  <a:srgbClr val="000000"/>
                </a:solidFill>
              </a:defRPr>
            </a:lvl1pPr>
            <a:lvl2pPr lvl="1" algn="r" rtl="0">
              <a:lnSpc>
                <a:spcPct val="100000"/>
              </a:lnSpc>
              <a:spcBef>
                <a:spcPts val="0"/>
              </a:spcBef>
              <a:spcAft>
                <a:spcPts val="0"/>
              </a:spcAft>
              <a:buClr>
                <a:srgbClr val="000000"/>
              </a:buClr>
              <a:buSzPts val="1000"/>
              <a:buNone/>
              <a:defRPr sz="1000">
                <a:solidFill>
                  <a:srgbClr val="000000"/>
                </a:solidFill>
              </a:defRPr>
            </a:lvl2pPr>
            <a:lvl3pPr lvl="2" algn="r" rtl="0">
              <a:lnSpc>
                <a:spcPct val="100000"/>
              </a:lnSpc>
              <a:spcBef>
                <a:spcPts val="0"/>
              </a:spcBef>
              <a:spcAft>
                <a:spcPts val="0"/>
              </a:spcAft>
              <a:buClr>
                <a:srgbClr val="000000"/>
              </a:buClr>
              <a:buSzPts val="1000"/>
              <a:buNone/>
              <a:defRPr sz="1000">
                <a:solidFill>
                  <a:srgbClr val="000000"/>
                </a:solidFill>
              </a:defRPr>
            </a:lvl3pPr>
            <a:lvl4pPr lvl="3" algn="r" rtl="0">
              <a:lnSpc>
                <a:spcPct val="100000"/>
              </a:lnSpc>
              <a:spcBef>
                <a:spcPts val="0"/>
              </a:spcBef>
              <a:spcAft>
                <a:spcPts val="0"/>
              </a:spcAft>
              <a:buClr>
                <a:srgbClr val="000000"/>
              </a:buClr>
              <a:buSzPts val="1000"/>
              <a:buNone/>
              <a:defRPr sz="1000">
                <a:solidFill>
                  <a:srgbClr val="000000"/>
                </a:solidFill>
              </a:defRPr>
            </a:lvl4pPr>
            <a:lvl5pPr lvl="4" algn="r" rtl="0">
              <a:lnSpc>
                <a:spcPct val="100000"/>
              </a:lnSpc>
              <a:spcBef>
                <a:spcPts val="0"/>
              </a:spcBef>
              <a:spcAft>
                <a:spcPts val="0"/>
              </a:spcAft>
              <a:buClr>
                <a:srgbClr val="000000"/>
              </a:buClr>
              <a:buSzPts val="1000"/>
              <a:buNone/>
              <a:defRPr sz="1000">
                <a:solidFill>
                  <a:srgbClr val="000000"/>
                </a:solidFill>
              </a:defRPr>
            </a:lvl5pPr>
            <a:lvl6pPr lvl="5" algn="r" rtl="0">
              <a:lnSpc>
                <a:spcPct val="100000"/>
              </a:lnSpc>
              <a:spcBef>
                <a:spcPts val="0"/>
              </a:spcBef>
              <a:spcAft>
                <a:spcPts val="0"/>
              </a:spcAft>
              <a:buClr>
                <a:srgbClr val="000000"/>
              </a:buClr>
              <a:buSzPts val="1000"/>
              <a:buNone/>
              <a:defRPr sz="1000">
                <a:solidFill>
                  <a:srgbClr val="000000"/>
                </a:solidFill>
              </a:defRPr>
            </a:lvl6pPr>
            <a:lvl7pPr lvl="6" algn="r" rtl="0">
              <a:lnSpc>
                <a:spcPct val="100000"/>
              </a:lnSpc>
              <a:spcBef>
                <a:spcPts val="0"/>
              </a:spcBef>
              <a:spcAft>
                <a:spcPts val="0"/>
              </a:spcAft>
              <a:buClr>
                <a:srgbClr val="000000"/>
              </a:buClr>
              <a:buSzPts val="1000"/>
              <a:buNone/>
              <a:defRPr sz="1000">
                <a:solidFill>
                  <a:srgbClr val="000000"/>
                </a:solidFill>
              </a:defRPr>
            </a:lvl7pPr>
            <a:lvl8pPr lvl="7" algn="r" rtl="0">
              <a:lnSpc>
                <a:spcPct val="100000"/>
              </a:lnSpc>
              <a:spcBef>
                <a:spcPts val="0"/>
              </a:spcBef>
              <a:spcAft>
                <a:spcPts val="0"/>
              </a:spcAft>
              <a:buClr>
                <a:srgbClr val="000000"/>
              </a:buClr>
              <a:buSzPts val="1000"/>
              <a:buNone/>
              <a:defRPr sz="1000">
                <a:solidFill>
                  <a:srgbClr val="000000"/>
                </a:solidFill>
              </a:defRPr>
            </a:lvl8pPr>
            <a:lvl9pPr lvl="8" algn="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 name="Google Shape;104;p18"/>
          <p:cNvSpPr txBox="1">
            <a:spLocks noGrp="1"/>
          </p:cNvSpPr>
          <p:nvPr>
            <p:ph type="ctrTitle" idx="4"/>
          </p:nvPr>
        </p:nvSpPr>
        <p:spPr>
          <a:xfrm>
            <a:off x="3075567" y="2349867"/>
            <a:ext cx="2619300" cy="51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extLst>
      <p:ext uri="{BB962C8B-B14F-4D97-AF65-F5344CB8AC3E}">
        <p14:creationId xmlns="" xmlns:p14="http://schemas.microsoft.com/office/powerpoint/2010/main" val="421373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31875" y="1122700"/>
            <a:ext cx="28713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5"/>
          <p:cNvSpPr txBox="1">
            <a:spLocks noGrp="1"/>
          </p:cNvSpPr>
          <p:nvPr>
            <p:ph type="subTitle" idx="1"/>
          </p:nvPr>
        </p:nvSpPr>
        <p:spPr>
          <a:xfrm>
            <a:off x="631884" y="1881121"/>
            <a:ext cx="2480700" cy="7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4" name="Google Shape;34;p5"/>
          <p:cNvSpPr txBox="1">
            <a:spLocks noGrp="1"/>
          </p:cNvSpPr>
          <p:nvPr>
            <p:ph type="ctrTitle" idx="2"/>
          </p:nvPr>
        </p:nvSpPr>
        <p:spPr>
          <a:xfrm>
            <a:off x="4213664" y="1122700"/>
            <a:ext cx="26979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5"/>
          <p:cNvSpPr txBox="1">
            <a:spLocks noGrp="1"/>
          </p:cNvSpPr>
          <p:nvPr>
            <p:ph type="subTitle" idx="3"/>
          </p:nvPr>
        </p:nvSpPr>
        <p:spPr>
          <a:xfrm>
            <a:off x="4213664" y="1881121"/>
            <a:ext cx="2586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6" name="Google Shape;36;p5"/>
          <p:cNvSpPr txBox="1">
            <a:spLocks noGrp="1"/>
          </p:cNvSpPr>
          <p:nvPr>
            <p:ph type="ctrTitle" idx="4"/>
          </p:nvPr>
        </p:nvSpPr>
        <p:spPr>
          <a:xfrm>
            <a:off x="631883" y="4442569"/>
            <a:ext cx="28713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 name="Google Shape;37;p5"/>
          <p:cNvSpPr txBox="1">
            <a:spLocks noGrp="1"/>
          </p:cNvSpPr>
          <p:nvPr>
            <p:ph type="subTitle" idx="5"/>
          </p:nvPr>
        </p:nvSpPr>
        <p:spPr>
          <a:xfrm>
            <a:off x="631884" y="5218944"/>
            <a:ext cx="24807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8" name="Google Shape;38;p5"/>
          <p:cNvSpPr txBox="1">
            <a:spLocks noGrp="1"/>
          </p:cNvSpPr>
          <p:nvPr>
            <p:ph type="ctrTitle" idx="6"/>
          </p:nvPr>
        </p:nvSpPr>
        <p:spPr>
          <a:xfrm rot="5400000">
            <a:off x="6199887" y="2276277"/>
            <a:ext cx="3884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9" name="Google Shape;39;p5"/>
          <p:cNvSpPr txBox="1">
            <a:spLocks noGrp="1"/>
          </p:cNvSpPr>
          <p:nvPr>
            <p:ph type="ctrTitle" idx="7"/>
          </p:nvPr>
        </p:nvSpPr>
        <p:spPr>
          <a:xfrm>
            <a:off x="4213664" y="4442579"/>
            <a:ext cx="25860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 name="Google Shape;40;p5"/>
          <p:cNvSpPr txBox="1">
            <a:spLocks noGrp="1"/>
          </p:cNvSpPr>
          <p:nvPr>
            <p:ph type="subTitle" idx="8"/>
          </p:nvPr>
        </p:nvSpPr>
        <p:spPr>
          <a:xfrm>
            <a:off x="4213664" y="5218944"/>
            <a:ext cx="2586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 xmlns:p14="http://schemas.microsoft.com/office/powerpoint/2010/main" val="101616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921575"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3" name="Google Shape;43;p6"/>
          <p:cNvSpPr txBox="1">
            <a:spLocks noGrp="1"/>
          </p:cNvSpPr>
          <p:nvPr>
            <p:ph type="subTitle" idx="1"/>
          </p:nvPr>
        </p:nvSpPr>
        <p:spPr>
          <a:xfrm>
            <a:off x="4921575"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4" name="Google Shape;44;p6"/>
          <p:cNvSpPr txBox="1">
            <a:spLocks noGrp="1"/>
          </p:cNvSpPr>
          <p:nvPr>
            <p:ph type="ctrTitle" idx="2"/>
          </p:nvPr>
        </p:nvSpPr>
        <p:spPr>
          <a:xfrm>
            <a:off x="906139" y="3990713"/>
            <a:ext cx="1828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5" name="Google Shape;45;p6"/>
          <p:cNvSpPr txBox="1">
            <a:spLocks noGrp="1"/>
          </p:cNvSpPr>
          <p:nvPr>
            <p:ph type="subTitle" idx="3"/>
          </p:nvPr>
        </p:nvSpPr>
        <p:spPr>
          <a:xfrm>
            <a:off x="906139" y="4738413"/>
            <a:ext cx="15222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 name="Google Shape;46;p6"/>
          <p:cNvSpPr txBox="1">
            <a:spLocks noGrp="1"/>
          </p:cNvSpPr>
          <p:nvPr>
            <p:ph type="ctrTitle" idx="4"/>
          </p:nvPr>
        </p:nvSpPr>
        <p:spPr>
          <a:xfrm rot="5400000">
            <a:off x="6199887" y="2276277"/>
            <a:ext cx="38844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7" name="Google Shape;47;p6"/>
          <p:cNvSpPr txBox="1">
            <a:spLocks noGrp="1"/>
          </p:cNvSpPr>
          <p:nvPr>
            <p:ph type="ctrTitle" idx="5"/>
          </p:nvPr>
        </p:nvSpPr>
        <p:spPr>
          <a:xfrm>
            <a:off x="2928557" y="3990713"/>
            <a:ext cx="17988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8" name="Google Shape;48;p6"/>
          <p:cNvSpPr txBox="1">
            <a:spLocks noGrp="1"/>
          </p:cNvSpPr>
          <p:nvPr>
            <p:ph type="subTitle" idx="6"/>
          </p:nvPr>
        </p:nvSpPr>
        <p:spPr>
          <a:xfrm>
            <a:off x="2928550" y="4738413"/>
            <a:ext cx="14763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 xmlns:p14="http://schemas.microsoft.com/office/powerpoint/2010/main" val="136965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7584-2412-411C-8B61-1DCCB80FF0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7ACE8-7F69-4275-8B6D-9035913078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683E9-44C5-4CFB-90B6-1682150709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DE115-AEA1-4BD8-98C5-CB968373D2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EB072-A482-4D9D-BB2D-7E03C84953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CD18B-DABC-4086-992A-CDD77FD4F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F26C4-C2FA-427F-9EB1-D90065CDDD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99FB5-AD58-490C-9E2D-4C6C2296C6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1FE6B-CCFA-4033-850D-C8F61A179E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8153400" cy="6172200"/>
          </a:xfrm>
        </p:spPr>
        <p:txBody>
          <a:bodyPr anchor="t">
            <a:normAutofit/>
          </a:bodyPr>
          <a:lstStyle/>
          <a:p>
            <a:pPr>
              <a:spcBef>
                <a:spcPts val="600"/>
              </a:spcBef>
              <a:spcAft>
                <a:spcPts val="600"/>
              </a:spcAft>
            </a:pPr>
            <a:r>
              <a:rPr lang="en-US" sz="2800" b="1" smtClean="0">
                <a:latin typeface="Times New Roman" panose="02020603050405020304" pitchFamily="18" charset="0"/>
                <a:cs typeface="Times New Roman" panose="02020603050405020304" pitchFamily="18" charset="0"/>
              </a:rPr>
              <a:t/>
            </a:r>
            <a:br>
              <a:rPr lang="en-US" sz="2800" b="1" smtClean="0">
                <a:latin typeface="Times New Roman" panose="02020603050405020304" pitchFamily="18" charset="0"/>
                <a:cs typeface="Times New Roman" panose="02020603050405020304" pitchFamily="18" charset="0"/>
              </a:rPr>
            </a:br>
            <a:r>
              <a:rPr lang="en-US" sz="2800" b="1" smtClean="0">
                <a:solidFill>
                  <a:srgbClr val="C00000"/>
                </a:solidFill>
                <a:latin typeface="Times New Roman" panose="02020603050405020304" pitchFamily="18" charset="0"/>
                <a:cs typeface="Times New Roman" panose="02020603050405020304" pitchFamily="18" charset="0"/>
              </a:rPr>
              <a:t>MỘT </a:t>
            </a:r>
            <a:r>
              <a:rPr lang="en-US" sz="2800" b="1">
                <a:solidFill>
                  <a:srgbClr val="C00000"/>
                </a:solidFill>
                <a:latin typeface="Times New Roman" panose="02020603050405020304" pitchFamily="18" charset="0"/>
                <a:cs typeface="Times New Roman" panose="02020603050405020304" pitchFamily="18" charset="0"/>
              </a:rPr>
              <a:t>SỐ NỘI DUNG CƠ BẢN </a:t>
            </a:r>
            <a:r>
              <a:rPr lang="en-US" sz="2800" b="1" smtClean="0">
                <a:solidFill>
                  <a:srgbClr val="C00000"/>
                </a:solidFill>
                <a:latin typeface="Times New Roman" panose="02020603050405020304" pitchFamily="18" charset="0"/>
                <a:cs typeface="Times New Roman" panose="02020603050405020304" pitchFamily="18" charset="0"/>
              </a:rPr>
              <a:t>VÀ KẾ HOẠCH TRIỂN KHAI THỰC HIỆN </a:t>
            </a:r>
            <a:r>
              <a:rPr lang="x-none" sz="2800" b="1" smtClean="0">
                <a:solidFill>
                  <a:srgbClr val="C00000"/>
                </a:solidFill>
                <a:latin typeface="Times New Roman" panose="02020603050405020304" pitchFamily="18" charset="0"/>
                <a:cs typeface="Times New Roman" panose="02020603050405020304" pitchFamily="18" charset="0"/>
              </a:rPr>
              <a:t>LUẬT </a:t>
            </a:r>
            <a:r>
              <a:rPr lang="en-US" sz="2800" b="1">
                <a:solidFill>
                  <a:srgbClr val="C00000"/>
                </a:solidFill>
                <a:latin typeface="Times New Roman" panose="02020603050405020304" pitchFamily="18" charset="0"/>
                <a:cs typeface="Times New Roman" panose="02020603050405020304" pitchFamily="18" charset="0"/>
              </a:rPr>
              <a:t>SỬA ĐỔI, BỔ SUNG MỘT SỐ ĐIỀU VÀ PHỤ LỤC DANH MỤC CHỈ TIÊU </a:t>
            </a:r>
            <a:r>
              <a:rPr lang="x-none" sz="2800" b="1">
                <a:solidFill>
                  <a:srgbClr val="C00000"/>
                </a:solidFill>
                <a:latin typeface="Times New Roman" panose="02020603050405020304" pitchFamily="18" charset="0"/>
                <a:cs typeface="Times New Roman" panose="02020603050405020304" pitchFamily="18" charset="0"/>
              </a:rPr>
              <a:t>THỐNG KÊ</a:t>
            </a:r>
            <a:r>
              <a:rPr lang="en-US" sz="2800" b="1">
                <a:solidFill>
                  <a:srgbClr val="C00000"/>
                </a:solidFill>
                <a:latin typeface="Times New Roman" panose="02020603050405020304" pitchFamily="18" charset="0"/>
                <a:cs typeface="Times New Roman" panose="02020603050405020304" pitchFamily="18" charset="0"/>
              </a:rPr>
              <a:t> QUỐC GIA CỦA LUẬT THỐNG </a:t>
            </a:r>
            <a:r>
              <a:rPr lang="en-US" sz="2800" b="1" smtClean="0">
                <a:solidFill>
                  <a:srgbClr val="C00000"/>
                </a:solidFill>
                <a:latin typeface="Times New Roman" panose="02020603050405020304" pitchFamily="18" charset="0"/>
                <a:cs typeface="Times New Roman" panose="02020603050405020304" pitchFamily="18" charset="0"/>
              </a:rPr>
              <a:t>KÊ</a:t>
            </a:r>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smtClean="0">
                <a:latin typeface="Times New Roman" pitchFamily="18" charset="0"/>
                <a:cs typeface="Times New Roman" pitchFamily="18" charset="0"/>
              </a:rPr>
              <a:t/>
            </a:r>
            <a:br>
              <a:rPr lang="en-US" sz="3000" b="1" smtClean="0">
                <a:latin typeface="Times New Roman" pitchFamily="18" charset="0"/>
                <a:cs typeface="Times New Roman" pitchFamily="18" charset="0"/>
              </a:rPr>
            </a:br>
            <a:r>
              <a:rPr lang="en-US" sz="2300" b="1" i="1" smtClean="0">
                <a:latin typeface="Times New Roman" pitchFamily="18" charset="0"/>
                <a:cs typeface="Times New Roman" pitchFamily="18" charset="0"/>
              </a:rPr>
              <a:t>Hà </a:t>
            </a:r>
            <a:r>
              <a:rPr lang="en-US" sz="2300" b="1" i="1" dirty="0" err="1" smtClean="0">
                <a:latin typeface="Times New Roman" pitchFamily="18" charset="0"/>
                <a:cs typeface="Times New Roman" pitchFamily="18" charset="0"/>
              </a:rPr>
              <a:t>Nội</a:t>
            </a:r>
            <a:r>
              <a:rPr lang="en-US" sz="2300" b="1" i="1" dirty="0" smtClean="0">
                <a:latin typeface="Times New Roman" pitchFamily="18" charset="0"/>
                <a:cs typeface="Times New Roman" pitchFamily="18" charset="0"/>
              </a:rPr>
              <a:t>, </a:t>
            </a:r>
            <a:r>
              <a:rPr lang="en-US" sz="2300" b="1" i="1" err="1" smtClean="0">
                <a:latin typeface="Times New Roman" pitchFamily="18" charset="0"/>
                <a:cs typeface="Times New Roman" pitchFamily="18" charset="0"/>
              </a:rPr>
              <a:t>tháng</a:t>
            </a:r>
            <a:r>
              <a:rPr lang="en-US" sz="2300" b="1" i="1" smtClean="0">
                <a:latin typeface="Times New Roman" pitchFamily="18" charset="0"/>
                <a:cs typeface="Times New Roman" pitchFamily="18" charset="0"/>
              </a:rPr>
              <a:t> 12 </a:t>
            </a:r>
            <a:r>
              <a:rPr lang="en-US" sz="2300" b="1" i="1" dirty="0" err="1" smtClean="0">
                <a:latin typeface="Times New Roman" pitchFamily="18" charset="0"/>
                <a:cs typeface="Times New Roman" pitchFamily="18" charset="0"/>
              </a:rPr>
              <a:t>năm</a:t>
            </a:r>
            <a:r>
              <a:rPr lang="en-US" sz="2300" b="1" i="1" dirty="0" smtClean="0">
                <a:latin typeface="Times New Roman" pitchFamily="18" charset="0"/>
                <a:cs typeface="Times New Roman" pitchFamily="18" charset="0"/>
              </a:rPr>
              <a:t> 2021</a:t>
            </a:r>
            <a:endParaRPr lang="en-US" sz="2300" b="1" i="1"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6800" y="2514600"/>
            <a:ext cx="7391400" cy="381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9"/>
          <p:cNvSpPr/>
          <p:nvPr/>
        </p:nvSpPr>
        <p:spPr>
          <a:xfrm>
            <a:off x="685800" y="4114800"/>
            <a:ext cx="6677176" cy="1447800"/>
          </a:xfrm>
          <a:prstGeom prst="rect">
            <a:avLst/>
          </a:prstGeom>
          <a:solidFill>
            <a:schemeClr val="accent4">
              <a:lumMod val="60000"/>
              <a:lumOff val="40000"/>
            </a:schemeClr>
          </a:solidFill>
          <a:ln>
            <a:solidFill>
              <a:srgbClr val="00B0F0"/>
            </a:solidFill>
          </a:ln>
        </p:spPr>
        <p:txBody>
          <a:bodyPr spcFirstLastPara="1" wrap="square" lIns="91425" tIns="91425" rIns="91425" bIns="91425" anchor="ctr" anchorCtr="0">
            <a:noAutofit/>
          </a:bodyPr>
          <a:lstStyle/>
          <a:p>
            <a:pPr algn="l">
              <a:spcBef>
                <a:spcPts val="0"/>
              </a:spcBef>
              <a:spcAft>
                <a:spcPts val="0"/>
              </a:spcAft>
            </a:pPr>
            <a:endParaRPr sz="2400" dirty="0">
              <a:latin typeface="Tahoma" pitchFamily="34" charset="0"/>
              <a:ea typeface="Tahoma" pitchFamily="34" charset="0"/>
              <a:cs typeface="Tahoma" pitchFamily="34" charset="0"/>
            </a:endParaRPr>
          </a:p>
        </p:txBody>
      </p:sp>
      <p:sp>
        <p:nvSpPr>
          <p:cNvPr id="193" name="Google Shape;193;p29"/>
          <p:cNvSpPr txBox="1">
            <a:spLocks noGrp="1"/>
          </p:cNvSpPr>
          <p:nvPr>
            <p:ph type="subTitle" idx="3"/>
          </p:nvPr>
        </p:nvSpPr>
        <p:spPr>
          <a:xfrm>
            <a:off x="809776" y="4114800"/>
            <a:ext cx="5924550" cy="1503542"/>
          </a:xfrm>
          <a:prstGeom prst="rect">
            <a:avLst/>
          </a:prstGeom>
        </p:spPr>
        <p:txBody>
          <a:bodyPr spcFirstLastPara="1" vert="horz" wrap="square" lIns="91425" tIns="91425" rIns="91425" bIns="91425" rtlCol="0" anchor="t" anchorCtr="0">
            <a:noAutofit/>
          </a:bodyPr>
          <a:lstStyle/>
          <a:p>
            <a:pPr marL="0" indent="0" algn="just">
              <a:buSzTx/>
            </a:pPr>
            <a:r>
              <a:rPr lang="nl-NL" sz="2000">
                <a:latin typeface="Times New Roman" panose="02020603050405020304" pitchFamily="18" charset="0"/>
                <a:cs typeface="Times New Roman" panose="02020603050405020304" pitchFamily="18" charset="0"/>
              </a:rPr>
              <a:t>Danh mục chỉ tiêu thống kê quốc gia đã cập nhật, phản ánh, đánh giá một số chính sách pháp luật, mục tiêu đường lối đổi mới trong thời gian gần đây</a:t>
            </a:r>
            <a:endParaRPr lang="ko-KR" altLang="en-US" sz="2000" dirty="0">
              <a:latin typeface="Times New Roman" panose="02020603050405020304" pitchFamily="18" charset="0"/>
              <a:ea typeface="Tahoma" pitchFamily="34" charset="0"/>
              <a:cs typeface="Times New Roman" panose="02020603050405020304" pitchFamily="18" charset="0"/>
              <a:sym typeface="Arial"/>
            </a:endParaRPr>
          </a:p>
        </p:txBody>
      </p:sp>
      <p:sp>
        <p:nvSpPr>
          <p:cNvPr id="198" name="Google Shape;198;p29"/>
          <p:cNvSpPr/>
          <p:nvPr/>
        </p:nvSpPr>
        <p:spPr>
          <a:xfrm rot="10800000" flipH="1">
            <a:off x="685799" y="3912383"/>
            <a:ext cx="6660358" cy="202416"/>
          </a:xfrm>
          <a:prstGeom prst="rect">
            <a:avLst/>
          </a:prstGeom>
          <a:solidFill>
            <a:srgbClr val="908269">
              <a:alpha val="61799"/>
            </a:srgbClr>
          </a:solidFill>
          <a:ln>
            <a:noFill/>
          </a:ln>
        </p:spPr>
        <p:txBody>
          <a:bodyPr spcFirstLastPara="1" wrap="square" lIns="91425" tIns="91425" rIns="91425" bIns="91425" anchor="ctr" anchorCtr="0">
            <a:noAutofit/>
          </a:bodyPr>
          <a:lstStyle/>
          <a:p>
            <a:pPr algn="l">
              <a:spcBef>
                <a:spcPts val="0"/>
              </a:spcBef>
              <a:spcAft>
                <a:spcPts val="0"/>
              </a:spcAft>
            </a:pPr>
            <a:endParaRPr sz="1700">
              <a:latin typeface="Tahoma" pitchFamily="34" charset="0"/>
              <a:ea typeface="Tahoma" pitchFamily="34" charset="0"/>
              <a:cs typeface="Tahoma" pitchFamily="34" charset="0"/>
            </a:endParaRPr>
          </a:p>
        </p:txBody>
      </p:sp>
      <p:sp>
        <p:nvSpPr>
          <p:cNvPr id="11" name="Google Shape;339;p38"/>
          <p:cNvSpPr txBox="1">
            <a:spLocks noGrp="1"/>
          </p:cNvSpPr>
          <p:nvPr>
            <p:ph type="ctrTitle"/>
          </p:nvPr>
        </p:nvSpPr>
        <p:spPr>
          <a:xfrm rot="5400000">
            <a:off x="5675248" y="3088055"/>
            <a:ext cx="5143499" cy="681895"/>
          </a:xfrm>
          <a:prstGeom prst="rect">
            <a:avLst/>
          </a:prstGeom>
        </p:spPr>
        <p:txBody>
          <a:bodyPr spcFirstLastPara="1" vert="horz" wrap="square" lIns="91425" tIns="91425" rIns="91425" bIns="91425" rtlCol="0" anchor="t" anchorCtr="0">
            <a:noAutofit/>
          </a:bodyPr>
          <a:lstStyle/>
          <a:p>
            <a:pPr algn="l"/>
            <a:r>
              <a:rPr lang="en-US" sz="2000" b="1">
                <a:solidFill>
                  <a:schemeClr val="tx1"/>
                </a:solidFill>
                <a:latin typeface="Times New Roman" panose="02020603050405020304" pitchFamily="18" charset="0"/>
                <a:cs typeface="Times New Roman" panose="02020603050405020304" pitchFamily="18" charset="0"/>
              </a:rPr>
              <a:t>Phụ lục Danh mục chỉ tiêu thống kê </a:t>
            </a:r>
            <a:r>
              <a:rPr lang="en-US" sz="2000" b="1" smtClean="0">
                <a:solidFill>
                  <a:schemeClr val="tx1"/>
                </a:solidFill>
                <a:latin typeface="Times New Roman" panose="02020603050405020304" pitchFamily="18" charset="0"/>
                <a:cs typeface="Times New Roman" panose="02020603050405020304" pitchFamily="18" charset="0"/>
              </a:rPr>
              <a:t>quốc gia </a:t>
            </a:r>
            <a:endParaRPr sz="20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Google Shape;854;p50"/>
          <p:cNvCxnSpPr/>
          <p:nvPr/>
        </p:nvCxnSpPr>
        <p:spPr>
          <a:xfrm>
            <a:off x="7906050" y="1245873"/>
            <a:ext cx="0" cy="3526152"/>
          </a:xfrm>
          <a:prstGeom prst="straightConnector1">
            <a:avLst/>
          </a:prstGeom>
          <a:noFill/>
          <a:ln w="28575" cap="flat" cmpd="sng">
            <a:solidFill>
              <a:srgbClr val="EE795B"/>
            </a:solidFill>
            <a:prstDash val="solid"/>
            <a:round/>
            <a:headEnd type="none" w="med" len="med"/>
            <a:tailEnd type="none" w="med" len="med"/>
          </a:ln>
        </p:spPr>
      </p:cxnSp>
      <p:graphicFrame>
        <p:nvGraphicFramePr>
          <p:cNvPr id="10" name="Chart 9"/>
          <p:cNvGraphicFramePr>
            <a:graphicFrameLocks/>
          </p:cNvGraphicFramePr>
          <p:nvPr>
            <p:extLst>
              <p:ext uri="{D42A27DB-BD31-4B8C-83A1-F6EECF244321}">
                <p14:modId xmlns="" xmlns:p14="http://schemas.microsoft.com/office/powerpoint/2010/main" val="77254743"/>
              </p:ext>
            </p:extLst>
          </p:nvPr>
        </p:nvGraphicFramePr>
        <p:xfrm>
          <a:off x="685799" y="609599"/>
          <a:ext cx="6660358" cy="3247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9730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anim calcmode="lin" valueType="num">
                                      <p:cBhvr>
                                        <p:cTn id="8"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3" name="Google Shape;193;p29"/>
          <p:cNvSpPr txBox="1">
            <a:spLocks noGrp="1"/>
          </p:cNvSpPr>
          <p:nvPr>
            <p:ph type="subTitle" idx="3"/>
          </p:nvPr>
        </p:nvSpPr>
        <p:spPr>
          <a:xfrm>
            <a:off x="685797" y="4114800"/>
            <a:ext cx="6660359" cy="1503542"/>
          </a:xfrm>
          <a:prstGeom prst="rect">
            <a:avLst/>
          </a:prstGeom>
          <a:solidFill>
            <a:srgbClr val="92D050"/>
          </a:solidFill>
        </p:spPr>
        <p:txBody>
          <a:bodyPr spcFirstLastPara="1" vert="horz" wrap="square" lIns="91425" tIns="91425" rIns="91425" bIns="91425" rtlCol="0" anchor="t" anchorCtr="0">
            <a:noAutofit/>
          </a:bodyPr>
          <a:lstStyle/>
          <a:p>
            <a:pPr marL="0" indent="0" algn="just">
              <a:buSzTx/>
            </a:pPr>
            <a:r>
              <a:rPr lang="nl-NL" sz="2000">
                <a:latin typeface="Times New Roman" panose="02020603050405020304" pitchFamily="18" charset="0"/>
                <a:cs typeface="Times New Roman" panose="02020603050405020304" pitchFamily="18" charset="0"/>
              </a:rPr>
              <a:t>Danh mục chỉ tiêu thống kê quốc gia đã cập nhật, quy định các chỉ tiêu thống kê phản ánh quan hệ hội nhập quốc tế, phù hợp với các cam kết quốc tế của Việt Nam</a:t>
            </a:r>
            <a:endParaRPr lang="ko-KR" altLang="en-US" sz="2000" dirty="0">
              <a:latin typeface="Times New Roman" panose="02020603050405020304" pitchFamily="18" charset="0"/>
              <a:ea typeface="Tahoma" pitchFamily="34" charset="0"/>
              <a:cs typeface="Times New Roman" panose="02020603050405020304" pitchFamily="18" charset="0"/>
              <a:sym typeface="Arial"/>
            </a:endParaRPr>
          </a:p>
        </p:txBody>
      </p:sp>
      <p:sp>
        <p:nvSpPr>
          <p:cNvPr id="198" name="Google Shape;198;p29"/>
          <p:cNvSpPr/>
          <p:nvPr/>
        </p:nvSpPr>
        <p:spPr>
          <a:xfrm rot="10800000" flipH="1">
            <a:off x="685799" y="3912383"/>
            <a:ext cx="6660358" cy="202416"/>
          </a:xfrm>
          <a:prstGeom prst="rect">
            <a:avLst/>
          </a:prstGeom>
          <a:solidFill>
            <a:srgbClr val="908269">
              <a:alpha val="61799"/>
            </a:srgbClr>
          </a:solidFill>
          <a:ln>
            <a:noFill/>
          </a:ln>
        </p:spPr>
        <p:txBody>
          <a:bodyPr spcFirstLastPara="1" wrap="square" lIns="91425" tIns="91425" rIns="91425" bIns="91425" anchor="ctr" anchorCtr="0">
            <a:noAutofit/>
          </a:bodyPr>
          <a:lstStyle/>
          <a:p>
            <a:pPr algn="l">
              <a:spcBef>
                <a:spcPts val="0"/>
              </a:spcBef>
              <a:spcAft>
                <a:spcPts val="0"/>
              </a:spcAft>
            </a:pPr>
            <a:endParaRPr sz="1700">
              <a:latin typeface="Tahoma" pitchFamily="34" charset="0"/>
              <a:ea typeface="Tahoma" pitchFamily="34" charset="0"/>
              <a:cs typeface="Tahoma" pitchFamily="34" charset="0"/>
            </a:endParaRPr>
          </a:p>
        </p:txBody>
      </p:sp>
      <p:sp>
        <p:nvSpPr>
          <p:cNvPr id="11" name="Google Shape;339;p38"/>
          <p:cNvSpPr txBox="1">
            <a:spLocks noGrp="1"/>
          </p:cNvSpPr>
          <p:nvPr>
            <p:ph type="ctrTitle"/>
          </p:nvPr>
        </p:nvSpPr>
        <p:spPr>
          <a:xfrm rot="5400000">
            <a:off x="5675248" y="3088055"/>
            <a:ext cx="5143499" cy="681895"/>
          </a:xfrm>
          <a:prstGeom prst="rect">
            <a:avLst/>
          </a:prstGeom>
        </p:spPr>
        <p:txBody>
          <a:bodyPr spcFirstLastPara="1" vert="horz" wrap="square" lIns="91425" tIns="91425" rIns="91425" bIns="91425" rtlCol="0" anchor="t" anchorCtr="0">
            <a:noAutofit/>
          </a:bodyPr>
          <a:lstStyle/>
          <a:p>
            <a:pPr algn="l"/>
            <a:r>
              <a:rPr lang="en-US" sz="2000" b="1">
                <a:solidFill>
                  <a:schemeClr val="tx1"/>
                </a:solidFill>
                <a:latin typeface="Times New Roman" panose="02020603050405020304" pitchFamily="18" charset="0"/>
                <a:cs typeface="Times New Roman" panose="02020603050405020304" pitchFamily="18" charset="0"/>
              </a:rPr>
              <a:t>Phụ lục Danh mục chỉ tiêu thống kê </a:t>
            </a:r>
            <a:r>
              <a:rPr lang="en-US" sz="2000" b="1" smtClean="0">
                <a:solidFill>
                  <a:schemeClr val="tx1"/>
                </a:solidFill>
                <a:latin typeface="Times New Roman" panose="02020603050405020304" pitchFamily="18" charset="0"/>
                <a:cs typeface="Times New Roman" panose="02020603050405020304" pitchFamily="18" charset="0"/>
              </a:rPr>
              <a:t>quốc gia </a:t>
            </a:r>
            <a:endParaRPr sz="20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Google Shape;854;p50"/>
          <p:cNvCxnSpPr/>
          <p:nvPr/>
        </p:nvCxnSpPr>
        <p:spPr>
          <a:xfrm>
            <a:off x="7906050" y="1245873"/>
            <a:ext cx="0" cy="3526152"/>
          </a:xfrm>
          <a:prstGeom prst="straightConnector1">
            <a:avLst/>
          </a:prstGeom>
          <a:noFill/>
          <a:ln w="28575" cap="flat" cmpd="sng">
            <a:solidFill>
              <a:srgbClr val="EE795B"/>
            </a:solidFill>
            <a:prstDash val="solid"/>
            <a:round/>
            <a:headEnd type="none" w="med" len="med"/>
            <a:tailEnd type="none" w="med" len="med"/>
          </a:ln>
        </p:spPr>
      </p:cxnSp>
      <p:graphicFrame>
        <p:nvGraphicFramePr>
          <p:cNvPr id="9" name="Chart 8"/>
          <p:cNvGraphicFramePr>
            <a:graphicFrameLocks/>
          </p:cNvGraphicFramePr>
          <p:nvPr>
            <p:extLst>
              <p:ext uri="{D42A27DB-BD31-4B8C-83A1-F6EECF244321}">
                <p14:modId xmlns="" xmlns:p14="http://schemas.microsoft.com/office/powerpoint/2010/main" val="1661682013"/>
              </p:ext>
            </p:extLst>
          </p:nvPr>
        </p:nvGraphicFramePr>
        <p:xfrm>
          <a:off x="685796" y="685800"/>
          <a:ext cx="6660360" cy="322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216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
                                            <p:bg/>
                                          </p:spTgt>
                                        </p:tgtEl>
                                        <p:attrNameLst>
                                          <p:attrName>style.visibility</p:attrName>
                                        </p:attrNameLst>
                                      </p:cBhvr>
                                      <p:to>
                                        <p:strVal val="visible"/>
                                      </p:to>
                                    </p:set>
                                    <p:animEffect transition="in" filter="fade">
                                      <p:cBhvr>
                                        <p:cTn id="7" dur="1000"/>
                                        <p:tgtEl>
                                          <p:spTgt spid="193">
                                            <p:bg/>
                                          </p:spTgt>
                                        </p:tgtEl>
                                      </p:cBhvr>
                                    </p:animEffect>
                                    <p:anim calcmode="lin" valueType="num">
                                      <p:cBhvr>
                                        <p:cTn id="8" dur="1000" fill="hold"/>
                                        <p:tgtEl>
                                          <p:spTgt spid="193">
                                            <p:bg/>
                                          </p:spTgt>
                                        </p:tgtEl>
                                        <p:attrNameLst>
                                          <p:attrName>ppt_x</p:attrName>
                                        </p:attrNameLst>
                                      </p:cBhvr>
                                      <p:tavLst>
                                        <p:tav tm="0">
                                          <p:val>
                                            <p:strVal val="#ppt_x"/>
                                          </p:val>
                                        </p:tav>
                                        <p:tav tm="100000">
                                          <p:val>
                                            <p:strVal val="#ppt_x"/>
                                          </p:val>
                                        </p:tav>
                                      </p:tavLst>
                                    </p:anim>
                                    <p:anim calcmode="lin" valueType="num">
                                      <p:cBhvr>
                                        <p:cTn id="9" dur="1000" fill="hold"/>
                                        <p:tgtEl>
                                          <p:spTgt spid="19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3">
                                            <p:txEl>
                                              <p:pRg st="0" end="0"/>
                                            </p:txEl>
                                          </p:spTgt>
                                        </p:tgtEl>
                                        <p:attrNameLst>
                                          <p:attrName>style.visibility</p:attrName>
                                        </p:attrNameLst>
                                      </p:cBhvr>
                                      <p:to>
                                        <p:strVal val="visible"/>
                                      </p:to>
                                    </p:set>
                                    <p:animEffect transition="in" filter="fade">
                                      <p:cBhvr>
                                        <p:cTn id="14" dur="1000"/>
                                        <p:tgtEl>
                                          <p:spTgt spid="193">
                                            <p:txEl>
                                              <p:pRg st="0" end="0"/>
                                            </p:txEl>
                                          </p:spTgt>
                                        </p:tgtEl>
                                      </p:cBhvr>
                                    </p:animEffect>
                                    <p:anim calcmode="lin" valueType="num">
                                      <p:cBhvr>
                                        <p:cTn id="15"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3" name="Google Shape;193;p29"/>
          <p:cNvSpPr txBox="1">
            <a:spLocks noGrp="1"/>
          </p:cNvSpPr>
          <p:nvPr>
            <p:ph type="subTitle" idx="3"/>
          </p:nvPr>
        </p:nvSpPr>
        <p:spPr>
          <a:xfrm>
            <a:off x="731041" y="381000"/>
            <a:ext cx="6660359" cy="1295400"/>
          </a:xfrm>
          <a:prstGeom prst="rect">
            <a:avLst/>
          </a:prstGeom>
          <a:solidFill>
            <a:srgbClr val="FF0000"/>
          </a:solidFill>
        </p:spPr>
        <p:txBody>
          <a:bodyPr spcFirstLastPara="1" vert="horz" wrap="square" lIns="91425" tIns="91425" rIns="91425" bIns="91425" rtlCol="0" anchor="t" anchorCtr="0">
            <a:noAutofit/>
          </a:bodyPr>
          <a:lstStyle/>
          <a:p>
            <a:pPr marL="0" indent="0" algn="just">
              <a:buSzTx/>
            </a:pPr>
            <a:r>
              <a:rPr lang="nl-NL" sz="2000">
                <a:solidFill>
                  <a:schemeClr val="bg1"/>
                </a:solidFill>
                <a:latin typeface="Times New Roman" panose="02020603050405020304" pitchFamily="18" charset="0"/>
                <a:cs typeface="Times New Roman" panose="02020603050405020304" pitchFamily="18" charset="0"/>
              </a:rPr>
              <a:t>Danh mục chỉ tiêu thống kê quốc gia đã cập nhật các chỉ tiêu thống kê phản ánh, dự báo, đo lường sự phát triển của kinh tế xanh, kinh tế tuần hoàn, phát triển kinh tế bao trùm</a:t>
            </a:r>
            <a:endParaRPr lang="ko-KR" altLang="en-US" sz="2000" dirty="0">
              <a:solidFill>
                <a:schemeClr val="bg1"/>
              </a:solidFill>
              <a:latin typeface="Times New Roman" panose="02020603050405020304" pitchFamily="18" charset="0"/>
              <a:ea typeface="Tahoma" pitchFamily="34" charset="0"/>
              <a:cs typeface="Times New Roman" panose="02020603050405020304" pitchFamily="18" charset="0"/>
              <a:sym typeface="Arial"/>
            </a:endParaRPr>
          </a:p>
        </p:txBody>
      </p:sp>
      <p:sp>
        <p:nvSpPr>
          <p:cNvPr id="11" name="Google Shape;339;p38"/>
          <p:cNvSpPr txBox="1">
            <a:spLocks noGrp="1"/>
          </p:cNvSpPr>
          <p:nvPr>
            <p:ph type="ctrTitle"/>
          </p:nvPr>
        </p:nvSpPr>
        <p:spPr>
          <a:xfrm rot="5400000">
            <a:off x="5675248" y="3088055"/>
            <a:ext cx="5143499" cy="681895"/>
          </a:xfrm>
          <a:prstGeom prst="rect">
            <a:avLst/>
          </a:prstGeom>
        </p:spPr>
        <p:txBody>
          <a:bodyPr spcFirstLastPara="1" vert="horz" wrap="square" lIns="91425" tIns="91425" rIns="91425" bIns="91425" rtlCol="0" anchor="t" anchorCtr="0">
            <a:noAutofit/>
          </a:bodyPr>
          <a:lstStyle/>
          <a:p>
            <a:pPr algn="l"/>
            <a:r>
              <a:rPr lang="en-US" sz="2000" b="1">
                <a:solidFill>
                  <a:schemeClr val="tx1"/>
                </a:solidFill>
                <a:latin typeface="Times New Roman" panose="02020603050405020304" pitchFamily="18" charset="0"/>
                <a:cs typeface="Times New Roman" panose="02020603050405020304" pitchFamily="18" charset="0"/>
              </a:rPr>
              <a:t>Phụ lục Danh mục chỉ tiêu thống kê </a:t>
            </a:r>
            <a:r>
              <a:rPr lang="en-US" sz="2000" b="1" smtClean="0">
                <a:solidFill>
                  <a:schemeClr val="tx1"/>
                </a:solidFill>
                <a:latin typeface="Times New Roman" panose="02020603050405020304" pitchFamily="18" charset="0"/>
                <a:cs typeface="Times New Roman" panose="02020603050405020304" pitchFamily="18" charset="0"/>
              </a:rPr>
              <a:t>quốc gia </a:t>
            </a:r>
            <a:endParaRPr sz="20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Google Shape;854;p50"/>
          <p:cNvCxnSpPr/>
          <p:nvPr/>
        </p:nvCxnSpPr>
        <p:spPr>
          <a:xfrm>
            <a:off x="7906050" y="1245873"/>
            <a:ext cx="0" cy="3526152"/>
          </a:xfrm>
          <a:prstGeom prst="straightConnector1">
            <a:avLst/>
          </a:prstGeom>
          <a:noFill/>
          <a:ln w="28575" cap="flat" cmpd="sng">
            <a:solidFill>
              <a:srgbClr val="EE795B"/>
            </a:solidFill>
            <a:prstDash val="solid"/>
            <a:round/>
            <a:headEnd type="none" w="med" len="med"/>
            <a:tailEnd type="none" w="med" len="med"/>
          </a:ln>
        </p:spPr>
      </p:cxnSp>
      <p:sp>
        <p:nvSpPr>
          <p:cNvPr id="2" name="Hexagon 1"/>
          <p:cNvSpPr/>
          <p:nvPr/>
        </p:nvSpPr>
        <p:spPr>
          <a:xfrm>
            <a:off x="990600" y="2209800"/>
            <a:ext cx="2209800" cy="1524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900" b="0">
                <a:latin typeface="Times New Roman" panose="02020603050405020304" pitchFamily="18" charset="0"/>
                <a:cs typeface="Times New Roman" panose="02020603050405020304" pitchFamily="18" charset="0"/>
              </a:rPr>
              <a:t>Kinh tế xanh, tăng trưởng xanh: 24 </a:t>
            </a:r>
            <a:r>
              <a:rPr lang="pt-BR" sz="1900" b="0" smtClean="0">
                <a:latin typeface="Times New Roman" panose="02020603050405020304" pitchFamily="18" charset="0"/>
                <a:cs typeface="Times New Roman" panose="02020603050405020304" pitchFamily="18" charset="0"/>
              </a:rPr>
              <a:t/>
            </a:r>
            <a:br>
              <a:rPr lang="pt-BR" sz="1900" b="0" smtClean="0">
                <a:latin typeface="Times New Roman" panose="02020603050405020304" pitchFamily="18" charset="0"/>
                <a:cs typeface="Times New Roman" panose="02020603050405020304" pitchFamily="18" charset="0"/>
              </a:rPr>
            </a:br>
            <a:r>
              <a:rPr lang="pt-BR" sz="1900" b="0" smtClean="0">
                <a:latin typeface="Times New Roman" panose="02020603050405020304" pitchFamily="18" charset="0"/>
                <a:cs typeface="Times New Roman" panose="02020603050405020304" pitchFamily="18" charset="0"/>
              </a:rPr>
              <a:t>chỉ </a:t>
            </a:r>
            <a:r>
              <a:rPr lang="pt-BR" sz="1900" b="0">
                <a:latin typeface="Times New Roman" panose="02020603050405020304" pitchFamily="18" charset="0"/>
                <a:cs typeface="Times New Roman" panose="02020603050405020304" pitchFamily="18" charset="0"/>
              </a:rPr>
              <a:t>tiêu</a:t>
            </a:r>
            <a:endParaRPr lang="en-US" sz="1900" b="0">
              <a:latin typeface="Times New Roman" panose="02020603050405020304" pitchFamily="18" charset="0"/>
              <a:cs typeface="Times New Roman" panose="02020603050405020304" pitchFamily="18" charset="0"/>
            </a:endParaRPr>
          </a:p>
        </p:txBody>
      </p:sp>
      <p:sp>
        <p:nvSpPr>
          <p:cNvPr id="4" name="Hexagon 3"/>
          <p:cNvSpPr/>
          <p:nvPr/>
        </p:nvSpPr>
        <p:spPr>
          <a:xfrm>
            <a:off x="4876800" y="2286000"/>
            <a:ext cx="2209800" cy="1676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0">
                <a:latin typeface="Times New Roman" panose="02020603050405020304" pitchFamily="18" charset="0"/>
                <a:cs typeface="Times New Roman" panose="02020603050405020304" pitchFamily="18" charset="0"/>
              </a:rPr>
              <a:t>Kinh tế tuần hoàn: 05 </a:t>
            </a:r>
            <a:r>
              <a:rPr lang="pt-BR" sz="2000" b="0" smtClean="0">
                <a:latin typeface="Times New Roman" panose="02020603050405020304" pitchFamily="18" charset="0"/>
                <a:cs typeface="Times New Roman" panose="02020603050405020304" pitchFamily="18" charset="0"/>
              </a:rPr>
              <a:t/>
            </a:r>
            <a:br>
              <a:rPr lang="pt-BR" sz="2000" b="0" smtClean="0">
                <a:latin typeface="Times New Roman" panose="02020603050405020304" pitchFamily="18" charset="0"/>
                <a:cs typeface="Times New Roman" panose="02020603050405020304" pitchFamily="18" charset="0"/>
              </a:rPr>
            </a:br>
            <a:r>
              <a:rPr lang="pt-BR" sz="2000" b="0" smtClean="0">
                <a:latin typeface="Times New Roman" panose="02020603050405020304" pitchFamily="18" charset="0"/>
                <a:cs typeface="Times New Roman" panose="02020603050405020304" pitchFamily="18" charset="0"/>
              </a:rPr>
              <a:t>chỉ </a:t>
            </a:r>
            <a:r>
              <a:rPr lang="pt-BR" sz="2000" b="0">
                <a:latin typeface="Times New Roman" panose="02020603050405020304" pitchFamily="18" charset="0"/>
                <a:cs typeface="Times New Roman" panose="02020603050405020304" pitchFamily="18" charset="0"/>
              </a:rPr>
              <a:t>tiêu</a:t>
            </a:r>
            <a:endParaRPr lang="en-US" sz="2000" b="0">
              <a:latin typeface="Times New Roman" panose="02020603050405020304" pitchFamily="18" charset="0"/>
              <a:cs typeface="Times New Roman" panose="02020603050405020304" pitchFamily="18" charset="0"/>
            </a:endParaRPr>
          </a:p>
        </p:txBody>
      </p:sp>
      <p:sp>
        <p:nvSpPr>
          <p:cNvPr id="5" name="Hexagon 4"/>
          <p:cNvSpPr/>
          <p:nvPr/>
        </p:nvSpPr>
        <p:spPr>
          <a:xfrm>
            <a:off x="2362200" y="4495800"/>
            <a:ext cx="2895600" cy="1600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0">
                <a:latin typeface="Times New Roman" panose="02020603050405020304" pitchFamily="18" charset="0"/>
                <a:cs typeface="Times New Roman" panose="02020603050405020304" pitchFamily="18" charset="0"/>
              </a:rPr>
              <a:t>Kinh tế bao trùm: 07 chỉ tiêu</a:t>
            </a:r>
            <a:endParaRPr lang="en-US" sz="2000" b="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875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
                                            <p:bg/>
                                          </p:spTgt>
                                        </p:tgtEl>
                                        <p:attrNameLst>
                                          <p:attrName>style.visibility</p:attrName>
                                        </p:attrNameLst>
                                      </p:cBhvr>
                                      <p:to>
                                        <p:strVal val="visible"/>
                                      </p:to>
                                    </p:set>
                                    <p:animEffect transition="in" filter="fade">
                                      <p:cBhvr>
                                        <p:cTn id="7" dur="1000"/>
                                        <p:tgtEl>
                                          <p:spTgt spid="193">
                                            <p:bg/>
                                          </p:spTgt>
                                        </p:tgtEl>
                                      </p:cBhvr>
                                    </p:animEffect>
                                    <p:anim calcmode="lin" valueType="num">
                                      <p:cBhvr>
                                        <p:cTn id="8" dur="1000" fill="hold"/>
                                        <p:tgtEl>
                                          <p:spTgt spid="193">
                                            <p:bg/>
                                          </p:spTgt>
                                        </p:tgtEl>
                                        <p:attrNameLst>
                                          <p:attrName>ppt_x</p:attrName>
                                        </p:attrNameLst>
                                      </p:cBhvr>
                                      <p:tavLst>
                                        <p:tav tm="0">
                                          <p:val>
                                            <p:strVal val="#ppt_x"/>
                                          </p:val>
                                        </p:tav>
                                        <p:tav tm="100000">
                                          <p:val>
                                            <p:strVal val="#ppt_x"/>
                                          </p:val>
                                        </p:tav>
                                      </p:tavLst>
                                    </p:anim>
                                    <p:anim calcmode="lin" valueType="num">
                                      <p:cBhvr>
                                        <p:cTn id="9" dur="1000" fill="hold"/>
                                        <p:tgtEl>
                                          <p:spTgt spid="19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3">
                                            <p:txEl>
                                              <p:pRg st="0" end="0"/>
                                            </p:txEl>
                                          </p:spTgt>
                                        </p:tgtEl>
                                        <p:attrNameLst>
                                          <p:attrName>style.visibility</p:attrName>
                                        </p:attrNameLst>
                                      </p:cBhvr>
                                      <p:to>
                                        <p:strVal val="visible"/>
                                      </p:to>
                                    </p:set>
                                    <p:animEffect transition="in" filter="fade">
                                      <p:cBhvr>
                                        <p:cTn id="14" dur="1000"/>
                                        <p:tgtEl>
                                          <p:spTgt spid="193">
                                            <p:txEl>
                                              <p:pRg st="0" end="0"/>
                                            </p:txEl>
                                          </p:spTgt>
                                        </p:tgtEl>
                                      </p:cBhvr>
                                    </p:animEffect>
                                    <p:anim calcmode="lin" valueType="num">
                                      <p:cBhvr>
                                        <p:cTn id="15"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3" name="Google Shape;193;p29"/>
          <p:cNvSpPr txBox="1">
            <a:spLocks noGrp="1"/>
          </p:cNvSpPr>
          <p:nvPr>
            <p:ph type="subTitle" idx="3"/>
          </p:nvPr>
        </p:nvSpPr>
        <p:spPr>
          <a:xfrm>
            <a:off x="731041" y="457200"/>
            <a:ext cx="6660359" cy="1295400"/>
          </a:xfrm>
          <a:prstGeom prst="rect">
            <a:avLst/>
          </a:prstGeom>
          <a:solidFill>
            <a:srgbClr val="00B0F0"/>
          </a:solidFill>
        </p:spPr>
        <p:txBody>
          <a:bodyPr spcFirstLastPara="1" vert="horz" wrap="square" lIns="91425" tIns="91425" rIns="91425" bIns="91425" rtlCol="0" anchor="t" anchorCtr="0">
            <a:noAutofit/>
          </a:bodyPr>
          <a:lstStyle/>
          <a:p>
            <a:pPr marL="0" indent="0" algn="just">
              <a:buSzTx/>
            </a:pPr>
            <a:r>
              <a:rPr lang="nl-NL" sz="2000">
                <a:solidFill>
                  <a:schemeClr val="bg1"/>
                </a:solidFill>
                <a:latin typeface="Times New Roman" panose="02020603050405020304" pitchFamily="18" charset="0"/>
                <a:cs typeface="Times New Roman" panose="02020603050405020304" pitchFamily="18" charset="0"/>
              </a:rPr>
              <a:t>D</a:t>
            </a:r>
            <a:r>
              <a:rPr lang="nl-NL" sz="2000" smtClean="0">
                <a:solidFill>
                  <a:schemeClr val="bg1"/>
                </a:solidFill>
                <a:latin typeface="Times New Roman" panose="02020603050405020304" pitchFamily="18" charset="0"/>
                <a:cs typeface="Times New Roman" panose="02020603050405020304" pitchFamily="18" charset="0"/>
              </a:rPr>
              <a:t>anh </a:t>
            </a:r>
            <a:r>
              <a:rPr lang="nl-NL" sz="2000">
                <a:solidFill>
                  <a:schemeClr val="bg1"/>
                </a:solidFill>
                <a:latin typeface="Times New Roman" panose="02020603050405020304" pitchFamily="18" charset="0"/>
                <a:cs typeface="Times New Roman" panose="02020603050405020304" pitchFamily="18" charset="0"/>
              </a:rPr>
              <a:t>mục chỉ tiêu thống kê quốc gia đã cập nhật, quy định các chỉ tiêu thống kê về bảo vệ môi trường, biến đổi khí hậu; các chỉ tiêu thống kê phản ánh liên kết vùng và nhóm yếu thế</a:t>
            </a:r>
            <a:endParaRPr lang="ko-KR" altLang="en-US" sz="2000" dirty="0">
              <a:solidFill>
                <a:schemeClr val="bg1"/>
              </a:solidFill>
              <a:latin typeface="Times New Roman" panose="02020603050405020304" pitchFamily="18" charset="0"/>
              <a:ea typeface="Tahoma" pitchFamily="34" charset="0"/>
              <a:cs typeface="Times New Roman" panose="02020603050405020304" pitchFamily="18" charset="0"/>
              <a:sym typeface="Arial"/>
            </a:endParaRPr>
          </a:p>
        </p:txBody>
      </p:sp>
      <p:sp>
        <p:nvSpPr>
          <p:cNvPr id="11" name="Google Shape;339;p38"/>
          <p:cNvSpPr txBox="1">
            <a:spLocks noGrp="1"/>
          </p:cNvSpPr>
          <p:nvPr>
            <p:ph type="ctrTitle"/>
          </p:nvPr>
        </p:nvSpPr>
        <p:spPr>
          <a:xfrm rot="5400000">
            <a:off x="5675248" y="3088055"/>
            <a:ext cx="5143499" cy="681895"/>
          </a:xfrm>
          <a:prstGeom prst="rect">
            <a:avLst/>
          </a:prstGeom>
        </p:spPr>
        <p:txBody>
          <a:bodyPr spcFirstLastPara="1" vert="horz" wrap="square" lIns="91425" tIns="91425" rIns="91425" bIns="91425" rtlCol="0" anchor="t" anchorCtr="0">
            <a:noAutofit/>
          </a:bodyPr>
          <a:lstStyle/>
          <a:p>
            <a:pPr algn="l"/>
            <a:r>
              <a:rPr lang="en-US" sz="2000" b="1">
                <a:solidFill>
                  <a:schemeClr val="tx1"/>
                </a:solidFill>
                <a:latin typeface="Times New Roman" panose="02020603050405020304" pitchFamily="18" charset="0"/>
                <a:cs typeface="Times New Roman" panose="02020603050405020304" pitchFamily="18" charset="0"/>
              </a:rPr>
              <a:t>Phụ lục Danh mục chỉ tiêu thống kê </a:t>
            </a:r>
            <a:r>
              <a:rPr lang="en-US" sz="2000" b="1" smtClean="0">
                <a:solidFill>
                  <a:schemeClr val="tx1"/>
                </a:solidFill>
                <a:latin typeface="Times New Roman" panose="02020603050405020304" pitchFamily="18" charset="0"/>
                <a:cs typeface="Times New Roman" panose="02020603050405020304" pitchFamily="18" charset="0"/>
              </a:rPr>
              <a:t>quốc gia </a:t>
            </a:r>
            <a:endParaRPr sz="20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Google Shape;854;p50"/>
          <p:cNvCxnSpPr/>
          <p:nvPr/>
        </p:nvCxnSpPr>
        <p:spPr>
          <a:xfrm>
            <a:off x="7906050" y="1245873"/>
            <a:ext cx="0" cy="3526152"/>
          </a:xfrm>
          <a:prstGeom prst="straightConnector1">
            <a:avLst/>
          </a:prstGeom>
          <a:noFill/>
          <a:ln w="28575" cap="flat" cmpd="sng">
            <a:solidFill>
              <a:srgbClr val="EE795B"/>
            </a:solidFill>
            <a:prstDash val="solid"/>
            <a:round/>
            <a:headEnd type="none" w="med" len="med"/>
            <a:tailEnd type="none" w="med" len="med"/>
          </a:ln>
        </p:spPr>
      </p:cxnSp>
      <p:sp>
        <p:nvSpPr>
          <p:cNvPr id="3" name="6-Point Star 2"/>
          <p:cNvSpPr/>
          <p:nvPr/>
        </p:nvSpPr>
        <p:spPr>
          <a:xfrm>
            <a:off x="609601" y="1981200"/>
            <a:ext cx="2286000" cy="19812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a:latin typeface="Times New Roman" panose="02020603050405020304" pitchFamily="18" charset="0"/>
                <a:cs typeface="Times New Roman" panose="02020603050405020304" pitchFamily="18" charset="0"/>
              </a:rPr>
              <a:t>Môi trường và biến đổi khí hậu: 11 chỉ tiêu</a:t>
            </a:r>
            <a:endParaRPr lang="en-US" sz="2000">
              <a:latin typeface="Times New Roman" panose="02020603050405020304" pitchFamily="18" charset="0"/>
              <a:cs typeface="Times New Roman" panose="02020603050405020304" pitchFamily="18" charset="0"/>
            </a:endParaRPr>
          </a:p>
        </p:txBody>
      </p:sp>
      <p:sp>
        <p:nvSpPr>
          <p:cNvPr id="6" name="6-Point Star 5"/>
          <p:cNvSpPr/>
          <p:nvPr/>
        </p:nvSpPr>
        <p:spPr>
          <a:xfrm>
            <a:off x="3048000" y="3124200"/>
            <a:ext cx="2152350" cy="19050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a:latin typeface="Times New Roman" panose="02020603050405020304" pitchFamily="18" charset="0"/>
                <a:cs typeface="Times New Roman" panose="02020603050405020304" pitchFamily="18" charset="0"/>
              </a:rPr>
              <a:t>Vùng, liên kết vùng: 132 chỉ tiêu</a:t>
            </a:r>
            <a:endParaRPr lang="en-US" sz="2000">
              <a:latin typeface="Times New Roman" panose="02020603050405020304" pitchFamily="18" charset="0"/>
              <a:cs typeface="Times New Roman" panose="02020603050405020304" pitchFamily="18" charset="0"/>
            </a:endParaRPr>
          </a:p>
        </p:txBody>
      </p:sp>
      <p:sp>
        <p:nvSpPr>
          <p:cNvPr id="7" name="6-Point Star 6"/>
          <p:cNvSpPr/>
          <p:nvPr/>
        </p:nvSpPr>
        <p:spPr>
          <a:xfrm>
            <a:off x="5352749" y="4343400"/>
            <a:ext cx="2038651" cy="19050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a:latin typeface="Times New Roman" panose="02020603050405020304" pitchFamily="18" charset="0"/>
                <a:cs typeface="Times New Roman" panose="02020603050405020304" pitchFamily="18" charset="0"/>
              </a:rPr>
              <a:t>Trẻ em: 14 chỉ tiêu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5566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
                                            <p:bg/>
                                          </p:spTgt>
                                        </p:tgtEl>
                                        <p:attrNameLst>
                                          <p:attrName>style.visibility</p:attrName>
                                        </p:attrNameLst>
                                      </p:cBhvr>
                                      <p:to>
                                        <p:strVal val="visible"/>
                                      </p:to>
                                    </p:set>
                                    <p:animEffect transition="in" filter="fade">
                                      <p:cBhvr>
                                        <p:cTn id="7" dur="1000"/>
                                        <p:tgtEl>
                                          <p:spTgt spid="193">
                                            <p:bg/>
                                          </p:spTgt>
                                        </p:tgtEl>
                                      </p:cBhvr>
                                    </p:animEffect>
                                    <p:anim calcmode="lin" valueType="num">
                                      <p:cBhvr>
                                        <p:cTn id="8" dur="1000" fill="hold"/>
                                        <p:tgtEl>
                                          <p:spTgt spid="193">
                                            <p:bg/>
                                          </p:spTgt>
                                        </p:tgtEl>
                                        <p:attrNameLst>
                                          <p:attrName>ppt_x</p:attrName>
                                        </p:attrNameLst>
                                      </p:cBhvr>
                                      <p:tavLst>
                                        <p:tav tm="0">
                                          <p:val>
                                            <p:strVal val="#ppt_x"/>
                                          </p:val>
                                        </p:tav>
                                        <p:tav tm="100000">
                                          <p:val>
                                            <p:strVal val="#ppt_x"/>
                                          </p:val>
                                        </p:tav>
                                      </p:tavLst>
                                    </p:anim>
                                    <p:anim calcmode="lin" valueType="num">
                                      <p:cBhvr>
                                        <p:cTn id="9" dur="1000" fill="hold"/>
                                        <p:tgtEl>
                                          <p:spTgt spid="19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3">
                                            <p:txEl>
                                              <p:pRg st="0" end="0"/>
                                            </p:txEl>
                                          </p:spTgt>
                                        </p:tgtEl>
                                        <p:attrNameLst>
                                          <p:attrName>style.visibility</p:attrName>
                                        </p:attrNameLst>
                                      </p:cBhvr>
                                      <p:to>
                                        <p:strVal val="visible"/>
                                      </p:to>
                                    </p:set>
                                    <p:animEffect transition="in" filter="fade">
                                      <p:cBhvr>
                                        <p:cTn id="14" dur="1000"/>
                                        <p:tgtEl>
                                          <p:spTgt spid="193">
                                            <p:txEl>
                                              <p:pRg st="0" end="0"/>
                                            </p:txEl>
                                          </p:spTgt>
                                        </p:tgtEl>
                                      </p:cBhvr>
                                    </p:animEffect>
                                    <p:anim calcmode="lin" valueType="num">
                                      <p:cBhvr>
                                        <p:cTn id="15"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65;p27"/>
          <p:cNvSpPr txBox="1">
            <a:spLocks/>
          </p:cNvSpPr>
          <p:nvPr/>
        </p:nvSpPr>
        <p:spPr>
          <a:xfrm>
            <a:off x="4202389" y="1764662"/>
            <a:ext cx="5162677" cy="311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just"/>
            <a:r>
              <a:rPr lang="en-US" spc="-40">
                <a:latin typeface="Times New Roman" panose="02020603050405020304" pitchFamily="18" charset="0"/>
                <a:cs typeface="Times New Roman" panose="02020603050405020304" pitchFamily="18" charset="0"/>
              </a:rPr>
              <a:t>Sự cần thiết xây dựng Luật</a:t>
            </a:r>
            <a:endParaRPr lang="vi-VN" b="0" dirty="0">
              <a:solidFill>
                <a:srgbClr val="00B0F0"/>
              </a:solidFill>
              <a:latin typeface="Tahoma" pitchFamily="34" charset="0"/>
              <a:ea typeface="Tahoma" pitchFamily="34" charset="0"/>
              <a:cs typeface="Tahoma" pitchFamily="34" charset="0"/>
            </a:endParaRPr>
          </a:p>
        </p:txBody>
      </p:sp>
      <p:pic>
        <p:nvPicPr>
          <p:cNvPr id="25" name="Picture 2"/>
          <p:cNvPicPr>
            <a:picLocks noChangeAspect="1" noChangeArrowheads="1"/>
          </p:cNvPicPr>
          <p:nvPr/>
        </p:nvPicPr>
        <p:blipFill>
          <a:blip r:embed="rId3">
            <a:duotone>
              <a:prstClr val="black"/>
              <a:schemeClr val="accent4">
                <a:tint val="45000"/>
                <a:satMod val="400000"/>
              </a:schemeClr>
            </a:duotone>
            <a:extLst>
              <a:ext uri="{BEBA8EAE-BF5A-486C-A8C5-ECC9F3942E4B}">
                <a14:imgProps xmlns="" xmlns:a14="http://schemas.microsoft.com/office/drawing/2010/main">
                  <a14:imgLayer r:embed="rId4">
                    <a14:imgEffect>
                      <a14:colorTemperature colorTemp="15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3782415" y="2709400"/>
            <a:ext cx="457200" cy="457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Google Shape;165;p27"/>
          <p:cNvSpPr txBox="1">
            <a:spLocks/>
          </p:cNvSpPr>
          <p:nvPr/>
        </p:nvSpPr>
        <p:spPr>
          <a:xfrm>
            <a:off x="4239616" y="2798412"/>
            <a:ext cx="4590243" cy="311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just"/>
            <a:r>
              <a:rPr lang="en-US" spc="-40">
                <a:latin typeface="Times New Roman" panose="02020603050405020304" pitchFamily="18" charset="0"/>
                <a:cs typeface="Times New Roman" panose="02020603050405020304" pitchFamily="18" charset="0"/>
              </a:rPr>
              <a:t>Quá trình xây dựng Luật</a:t>
            </a:r>
            <a:endParaRPr lang="vi-VN" b="0" dirty="0">
              <a:solidFill>
                <a:srgbClr val="00B0F0"/>
              </a:solidFill>
              <a:latin typeface="Tahoma" pitchFamily="34" charset="0"/>
              <a:ea typeface="Tahoma" pitchFamily="34" charset="0"/>
              <a:cs typeface="Tahoma" pitchFamily="34" charset="0"/>
            </a:endParaRPr>
          </a:p>
        </p:txBody>
      </p:sp>
      <p:sp>
        <p:nvSpPr>
          <p:cNvPr id="28" name="Google Shape;165;p27"/>
          <p:cNvSpPr txBox="1">
            <a:spLocks/>
          </p:cNvSpPr>
          <p:nvPr/>
        </p:nvSpPr>
        <p:spPr>
          <a:xfrm>
            <a:off x="4239616" y="3560951"/>
            <a:ext cx="4590243" cy="7566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just"/>
            <a:r>
              <a:rPr lang="en-US">
                <a:latin typeface="Times New Roman" panose="02020603050405020304" pitchFamily="18" charset="0"/>
                <a:cs typeface="Times New Roman" panose="02020603050405020304" pitchFamily="18" charset="0"/>
              </a:rPr>
              <a:t>Nội dung cơ bản của Luật</a:t>
            </a:r>
            <a:endParaRPr lang="vi-VN" b="0" dirty="0">
              <a:solidFill>
                <a:srgbClr val="00B0F0"/>
              </a:solidFill>
              <a:latin typeface="Tahoma" pitchFamily="34" charset="0"/>
              <a:ea typeface="Tahoma" pitchFamily="34" charset="0"/>
              <a:cs typeface="Tahoma" pitchFamily="34" charset="0"/>
            </a:endParaRPr>
          </a:p>
        </p:txBody>
      </p:sp>
      <p:pic>
        <p:nvPicPr>
          <p:cNvPr id="10" name="Picture 2"/>
          <p:cNvPicPr>
            <a:picLocks noChangeAspect="1" noChangeArrowheads="1"/>
          </p:cNvPicPr>
          <p:nvPr/>
        </p:nvPicPr>
        <p:blipFill>
          <a:blip r:embed="rId3">
            <a:duotone>
              <a:prstClr val="black"/>
              <a:schemeClr val="accent4">
                <a:tint val="45000"/>
                <a:satMod val="400000"/>
              </a:schemeClr>
            </a:duotone>
            <a:extLst>
              <a:ext uri="{BEBA8EAE-BF5A-486C-A8C5-ECC9F3942E4B}">
                <a14:imgProps xmlns="" xmlns:a14="http://schemas.microsoft.com/office/drawing/2010/main">
                  <a14:imgLayer r:embed="rId4">
                    <a14:imgEffect>
                      <a14:colorTemperature colorTemp="15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3782415" y="3633330"/>
            <a:ext cx="457200" cy="457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duotone>
              <a:prstClr val="black"/>
              <a:schemeClr val="accent4">
                <a:tint val="45000"/>
                <a:satMod val="400000"/>
              </a:schemeClr>
            </a:duotone>
            <a:extLst>
              <a:ext uri="{BEBA8EAE-BF5A-486C-A8C5-ECC9F3942E4B}">
                <a14:imgProps xmlns="" xmlns:a14="http://schemas.microsoft.com/office/drawing/2010/main">
                  <a14:imgLayer r:embed="rId4">
                    <a14:imgEffect>
                      <a14:colorTemperature colorTemp="15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3745188" y="1691984"/>
            <a:ext cx="457200" cy="457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duotone>
              <a:prstClr val="black"/>
              <a:schemeClr val="accent4">
                <a:tint val="45000"/>
                <a:satMod val="400000"/>
              </a:schemeClr>
            </a:duotone>
            <a:extLst>
              <a:ext uri="{BEBA8EAE-BF5A-486C-A8C5-ECC9F3942E4B}">
                <a14:imgProps xmlns="" xmlns:a14="http://schemas.microsoft.com/office/drawing/2010/main">
                  <a14:imgLayer r:embed="rId4">
                    <a14:imgEffect>
                      <a14:colorTemperature colorTemp="15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3807810" y="4598553"/>
            <a:ext cx="457200" cy="457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Google Shape;165;p27"/>
          <p:cNvSpPr txBox="1">
            <a:spLocks/>
          </p:cNvSpPr>
          <p:nvPr/>
        </p:nvSpPr>
        <p:spPr>
          <a:xfrm>
            <a:off x="4358148" y="4424566"/>
            <a:ext cx="4590243" cy="7566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just"/>
            <a:r>
              <a:rPr lang="en-US" spc="-40">
                <a:latin typeface="Times New Roman" panose="02020603050405020304" pitchFamily="18" charset="0"/>
                <a:cs typeface="Times New Roman" panose="02020603050405020304" pitchFamily="18" charset="0"/>
              </a:rPr>
              <a:t>Kế hoạch triển khai Luật</a:t>
            </a:r>
            <a:endParaRPr lang="vi-VN" b="0" dirty="0">
              <a:solidFill>
                <a:srgbClr val="00B0F0"/>
              </a:solidFill>
              <a:latin typeface="Tahoma" pitchFamily="34" charset="0"/>
              <a:ea typeface="Tahoma" pitchFamily="34" charset="0"/>
              <a:cs typeface="Tahoma" pitchFamily="34" charset="0"/>
            </a:endParaRPr>
          </a:p>
        </p:txBody>
      </p:sp>
      <p:sp>
        <p:nvSpPr>
          <p:cNvPr id="3" name="Rectangle 2"/>
          <p:cNvSpPr/>
          <p:nvPr/>
        </p:nvSpPr>
        <p:spPr>
          <a:xfrm>
            <a:off x="3505200" y="380999"/>
            <a:ext cx="4953000" cy="10839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atin typeface="Times New Roman" panose="02020603050405020304" pitchFamily="18" charset="0"/>
                <a:ea typeface="Tahoma" pitchFamily="34" charset="0"/>
                <a:cs typeface="Times New Roman" panose="02020603050405020304" pitchFamily="18" charset="0"/>
              </a:rPr>
              <a:t>Nội dung trình </a:t>
            </a:r>
            <a:r>
              <a:rPr lang="en-US" smtClean="0">
                <a:latin typeface="Times New Roman" panose="02020603050405020304" pitchFamily="18" charset="0"/>
                <a:ea typeface="Tahoma" pitchFamily="34" charset="0"/>
                <a:cs typeface="Times New Roman" panose="02020603050405020304" pitchFamily="18" charset="0"/>
              </a:rPr>
              <a:t>bày</a:t>
            </a:r>
            <a:endParaRPr lang="en-US">
              <a:latin typeface="Times New Roman" panose="02020603050405020304" pitchFamily="18" charset="0"/>
              <a:ea typeface="Tahoma" pitchFamily="34"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380999"/>
            <a:ext cx="3505199" cy="5029202"/>
          </a:xfrm>
          <a:prstGeom prst="rect">
            <a:avLst/>
          </a:prstGeom>
        </p:spPr>
      </p:pic>
    </p:spTree>
    <p:extLst>
      <p:ext uri="{BB962C8B-B14F-4D97-AF65-F5344CB8AC3E}">
        <p14:creationId xmlns="" xmlns:p14="http://schemas.microsoft.com/office/powerpoint/2010/main" val="28554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7"/>
          <p:cNvSpPr/>
          <p:nvPr/>
        </p:nvSpPr>
        <p:spPr>
          <a:xfrm>
            <a:off x="820975" y="457200"/>
            <a:ext cx="5046425" cy="1070872"/>
          </a:xfrm>
          <a:prstGeom prst="rect">
            <a:avLst/>
          </a:prstGeom>
          <a:solidFill>
            <a:srgbClr val="EE8C50"/>
          </a:solidFill>
          <a:ln>
            <a:noFill/>
          </a:ln>
        </p:spPr>
        <p:txBody>
          <a:bodyPr spcFirstLastPara="1" wrap="square" lIns="91425" tIns="91425" rIns="91425" bIns="91425" anchor="ctr" anchorCtr="0">
            <a:noAutofit/>
          </a:bodyPr>
          <a:lstStyle/>
          <a:p>
            <a:pPr algn="l">
              <a:spcBef>
                <a:spcPts val="0"/>
              </a:spcBef>
              <a:spcAft>
                <a:spcPts val="0"/>
              </a:spcAft>
            </a:pPr>
            <a:endParaRPr>
              <a:latin typeface="Tahoma" pitchFamily="34" charset="0"/>
              <a:ea typeface="Tahoma" pitchFamily="34" charset="0"/>
              <a:cs typeface="Tahoma" pitchFamily="34" charset="0"/>
            </a:endParaRPr>
          </a:p>
        </p:txBody>
      </p:sp>
      <p:sp>
        <p:nvSpPr>
          <p:cNvPr id="541" name="Google Shape;541;p47"/>
          <p:cNvSpPr/>
          <p:nvPr/>
        </p:nvSpPr>
        <p:spPr>
          <a:xfrm>
            <a:off x="42000" y="457200"/>
            <a:ext cx="1329600" cy="5562600"/>
          </a:xfrm>
          <a:prstGeom prst="rect">
            <a:avLst/>
          </a:prstGeom>
          <a:solidFill>
            <a:srgbClr val="908269">
              <a:alpha val="73210"/>
            </a:srgbClr>
          </a:solidFill>
          <a:ln>
            <a:noFill/>
          </a:ln>
        </p:spPr>
        <p:txBody>
          <a:bodyPr spcFirstLastPara="1" wrap="square" lIns="91425" tIns="91425" rIns="91425" bIns="91425" anchor="ctr" anchorCtr="0">
            <a:noAutofit/>
          </a:bodyPr>
          <a:lstStyle/>
          <a:p>
            <a:pPr algn="l">
              <a:spcBef>
                <a:spcPts val="0"/>
              </a:spcBef>
              <a:spcAft>
                <a:spcPts val="0"/>
              </a:spcAft>
            </a:pPr>
            <a:endParaRPr dirty="0">
              <a:latin typeface="Tahoma" pitchFamily="34" charset="0"/>
              <a:ea typeface="Tahoma" pitchFamily="34" charset="0"/>
              <a:cs typeface="Tahoma" pitchFamily="34" charset="0"/>
            </a:endParaRPr>
          </a:p>
        </p:txBody>
      </p:sp>
      <p:sp>
        <p:nvSpPr>
          <p:cNvPr id="555" name="Google Shape;555;p47"/>
          <p:cNvSpPr txBox="1">
            <a:spLocks noGrp="1"/>
          </p:cNvSpPr>
          <p:nvPr>
            <p:ph type="ctrTitle" idx="4"/>
          </p:nvPr>
        </p:nvSpPr>
        <p:spPr>
          <a:xfrm>
            <a:off x="1265897" y="457200"/>
            <a:ext cx="4601503" cy="1064166"/>
          </a:xfrm>
          <a:prstGeom prst="rect">
            <a:avLst/>
          </a:prstGeom>
        </p:spPr>
        <p:txBody>
          <a:bodyPr spcFirstLastPara="1" vert="horz" wrap="square" lIns="91425" tIns="91425" rIns="91425" bIns="91425" rtlCol="0" anchor="ctr" anchorCtr="0">
            <a:noAutofit/>
          </a:bodyPr>
          <a:lstStyle/>
          <a:p>
            <a:r>
              <a:rPr lang="en-US" sz="2800" b="1" spc="-40">
                <a:solidFill>
                  <a:schemeClr val="tx2"/>
                </a:solidFill>
                <a:latin typeface="Times New Roman" panose="02020603050405020304" pitchFamily="18" charset="0"/>
                <a:cs typeface="Times New Roman" panose="02020603050405020304" pitchFamily="18" charset="0"/>
              </a:rPr>
              <a:t>I. Sự cần thiết xây dựng Luật </a:t>
            </a:r>
            <a:endParaRPr lang="vi-VN" sz="2800" b="1" dirty="0">
              <a:solidFill>
                <a:schemeClr val="tx2"/>
              </a:solidFill>
              <a:latin typeface="Tahoma" pitchFamily="34" charset="0"/>
              <a:ea typeface="Tahoma" pitchFamily="34" charset="0"/>
              <a:cs typeface="Tahoma" pitchFamily="34" charset="0"/>
            </a:endParaRPr>
          </a:p>
        </p:txBody>
      </p:sp>
      <p:cxnSp>
        <p:nvCxnSpPr>
          <p:cNvPr id="37" name="Google Shape;2491;p44"/>
          <p:cNvCxnSpPr/>
          <p:nvPr/>
        </p:nvCxnSpPr>
        <p:spPr>
          <a:xfrm rot="5400000">
            <a:off x="-914069" y="2893512"/>
            <a:ext cx="2793473" cy="253864"/>
          </a:xfrm>
          <a:prstGeom prst="bentConnector3">
            <a:avLst>
              <a:gd name="adj1" fmla="val 50000"/>
            </a:avLst>
          </a:prstGeom>
          <a:noFill/>
          <a:ln w="19050" cap="flat" cmpd="sng">
            <a:solidFill>
              <a:srgbClr val="F4C5B1"/>
            </a:solidFill>
            <a:prstDash val="solid"/>
            <a:round/>
            <a:headEnd type="none" w="med" len="med"/>
            <a:tailEnd type="diamond" w="med" len="med"/>
          </a:ln>
        </p:spPr>
      </p:cxnSp>
      <p:sp>
        <p:nvSpPr>
          <p:cNvPr id="38" name="Google Shape;2492;p44"/>
          <p:cNvSpPr/>
          <p:nvPr/>
        </p:nvSpPr>
        <p:spPr>
          <a:xfrm>
            <a:off x="434178" y="1368033"/>
            <a:ext cx="257178" cy="255675"/>
          </a:xfrm>
          <a:prstGeom prst="rect">
            <a:avLst/>
          </a:prstGeom>
          <a:solidFill>
            <a:srgbClr val="F4C5B1">
              <a:alpha val="77000"/>
            </a:srgbClr>
          </a:solidFill>
          <a:ln w="19050" cap="flat" cmpd="sng">
            <a:solidFill>
              <a:srgbClr val="F4C5B1"/>
            </a:solidFill>
            <a:prstDash val="solid"/>
            <a:round/>
            <a:headEnd type="none" w="sm" len="sm"/>
            <a:tailEnd type="none" w="sm" len="sm"/>
          </a:ln>
        </p:spPr>
        <p:txBody>
          <a:bodyPr spcFirstLastPara="1" wrap="square" lIns="91425" tIns="91425" rIns="91425" bIns="91425" anchor="ctr" anchorCtr="0">
            <a:noAutofit/>
          </a:bodyPr>
          <a:lstStyle/>
          <a:p>
            <a:pPr algn="l">
              <a:spcBef>
                <a:spcPts val="0"/>
              </a:spcBef>
              <a:spcAft>
                <a:spcPts val="0"/>
              </a:spcAft>
            </a:pPr>
            <a:endParaRPr/>
          </a:p>
        </p:txBody>
      </p:sp>
      <p:sp>
        <p:nvSpPr>
          <p:cNvPr id="2" name="Rectangle 1"/>
          <p:cNvSpPr/>
          <p:nvPr/>
        </p:nvSpPr>
        <p:spPr>
          <a:xfrm>
            <a:off x="1371600" y="1623707"/>
            <a:ext cx="7543800" cy="43960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spcBef>
                <a:spcPts val="600"/>
              </a:spcBef>
            </a:pPr>
            <a:r>
              <a:rPr lang="en-US" sz="2400" b="0" smtClean="0">
                <a:solidFill>
                  <a:schemeClr val="bg1"/>
                </a:solidFill>
                <a:latin typeface="Times New Roman" panose="02020603050405020304" pitchFamily="18" charset="0"/>
                <a:cs typeface="Times New Roman" panose="02020603050405020304" pitchFamily="18" charset="0"/>
              </a:rPr>
              <a:t>Danh </a:t>
            </a:r>
            <a:r>
              <a:rPr lang="en-US" sz="2400" b="0">
                <a:solidFill>
                  <a:schemeClr val="bg1"/>
                </a:solidFill>
                <a:latin typeface="Times New Roman" panose="02020603050405020304" pitchFamily="18" charset="0"/>
                <a:cs typeface="Times New Roman" panose="02020603050405020304" pitchFamily="18" charset="0"/>
              </a:rPr>
              <a:t>mục chỉ tiêu thống kê quốc gia </a:t>
            </a:r>
            <a:r>
              <a:rPr lang="en-US" sz="2400" b="0" smtClean="0">
                <a:solidFill>
                  <a:schemeClr val="bg1"/>
                </a:solidFill>
                <a:latin typeface="Times New Roman" panose="02020603050405020304" pitchFamily="18" charset="0"/>
                <a:cs typeface="Times New Roman" panose="02020603050405020304" pitchFamily="18" charset="0"/>
              </a:rPr>
              <a:t>năm </a:t>
            </a:r>
            <a:r>
              <a:rPr lang="en-US" sz="2400" b="0">
                <a:solidFill>
                  <a:schemeClr val="bg1"/>
                </a:solidFill>
                <a:latin typeface="Times New Roman" panose="02020603050405020304" pitchFamily="18" charset="0"/>
                <a:cs typeface="Times New Roman" panose="02020603050405020304" pitchFamily="18" charset="0"/>
              </a:rPr>
              <a:t>2015 thiếu các chỉ tiêu </a:t>
            </a:r>
            <a:r>
              <a:rPr lang="nb-NO" sz="2400" b="0">
                <a:solidFill>
                  <a:schemeClr val="bg1"/>
                </a:solidFill>
                <a:latin typeface="Times New Roman" panose="02020603050405020304" pitchFamily="18" charset="0"/>
                <a:cs typeface="Times New Roman" panose="02020603050405020304" pitchFamily="18" charset="0"/>
              </a:rPr>
              <a:t>phản ánh, đánh giá thực </a:t>
            </a:r>
            <a:r>
              <a:rPr lang="nb-NO" sz="2200" b="0" smtClean="0">
                <a:solidFill>
                  <a:schemeClr val="bg1"/>
                </a:solidFill>
                <a:latin typeface="Times New Roman" panose="02020603050405020304" pitchFamily="18" charset="0"/>
                <a:cs typeface="Times New Roman" panose="02020603050405020304" pitchFamily="18" charset="0"/>
              </a:rPr>
              <a:t>hiện:</a:t>
            </a:r>
          </a:p>
          <a:p>
            <a:pPr marL="342900" indent="-342900" algn="l">
              <a:spcBef>
                <a:spcPts val="300"/>
              </a:spcBef>
              <a:buClr>
                <a:srgbClr val="EE8C50"/>
              </a:buClr>
              <a:buSzPct val="100000"/>
              <a:buFont typeface="Wingdings" panose="05000000000000000000" pitchFamily="2" charset="2"/>
              <a:buChar char="v"/>
            </a:pPr>
            <a:r>
              <a:rPr lang="nl-NL" sz="2400" b="0">
                <a:solidFill>
                  <a:schemeClr val="bg1"/>
                </a:solidFill>
                <a:latin typeface="Times New Roman" panose="02020603050405020304" pitchFamily="18" charset="0"/>
                <a:cs typeface="Times New Roman" panose="02020603050405020304" pitchFamily="18" charset="0"/>
              </a:rPr>
              <a:t>Nghị quyết Đại hội đại biểu toàn quốc lần thứ XIII của Đảng; </a:t>
            </a:r>
          </a:p>
          <a:p>
            <a:pPr marL="342900" indent="-342900" algn="l">
              <a:spcBef>
                <a:spcPts val="300"/>
              </a:spcBef>
              <a:buClr>
                <a:srgbClr val="EE8C50"/>
              </a:buClr>
              <a:buSzPct val="100000"/>
              <a:buFont typeface="Wingdings" panose="05000000000000000000" pitchFamily="2" charset="2"/>
              <a:buChar char="v"/>
            </a:pPr>
            <a:r>
              <a:rPr lang="fi-FI" sz="2400" b="0">
                <a:solidFill>
                  <a:schemeClr val="bg1"/>
                </a:solidFill>
                <a:latin typeface="Times New Roman" panose="02020603050405020304" pitchFamily="18" charset="0"/>
                <a:cs typeface="Times New Roman" panose="02020603050405020304" pitchFamily="18" charset="0"/>
              </a:rPr>
              <a:t>Chiến lược phát triển kinh tế - xã hội 10 năm </a:t>
            </a:r>
            <a:r>
              <a:rPr lang="fi-FI" sz="2400" b="0" smtClean="0">
                <a:solidFill>
                  <a:schemeClr val="bg1"/>
                </a:solidFill>
                <a:latin typeface="Times New Roman" panose="02020603050405020304" pitchFamily="18" charset="0"/>
                <a:cs typeface="Times New Roman" panose="02020603050405020304" pitchFamily="18" charset="0"/>
              </a:rPr>
              <a:t>2021-2030;</a:t>
            </a:r>
          </a:p>
          <a:p>
            <a:pPr marL="342900" indent="-342900" algn="l">
              <a:spcBef>
                <a:spcPts val="300"/>
              </a:spcBef>
              <a:buClr>
                <a:srgbClr val="EE8C50"/>
              </a:buClr>
              <a:buSzPct val="100000"/>
              <a:buFont typeface="Wingdings" panose="05000000000000000000" pitchFamily="2" charset="2"/>
              <a:buChar char="v"/>
            </a:pPr>
            <a:r>
              <a:rPr lang="fi-FI" sz="2400" b="0" smtClean="0">
                <a:solidFill>
                  <a:schemeClr val="bg1"/>
                </a:solidFill>
                <a:latin typeface="Times New Roman" panose="02020603050405020304" pitchFamily="18" charset="0"/>
                <a:cs typeface="Times New Roman" panose="02020603050405020304" pitchFamily="18" charset="0"/>
              </a:rPr>
              <a:t>Chính </a:t>
            </a:r>
            <a:r>
              <a:rPr lang="fi-FI" sz="2400" b="0">
                <a:solidFill>
                  <a:schemeClr val="bg1"/>
                </a:solidFill>
                <a:latin typeface="Times New Roman" panose="02020603050405020304" pitchFamily="18" charset="0"/>
                <a:cs typeface="Times New Roman" panose="02020603050405020304" pitchFamily="18" charset="0"/>
              </a:rPr>
              <a:t>sách về phát triển bền vững; </a:t>
            </a:r>
          </a:p>
          <a:p>
            <a:pPr marL="342900" indent="-342900" algn="l">
              <a:spcBef>
                <a:spcPts val="300"/>
              </a:spcBef>
              <a:buClr>
                <a:srgbClr val="EE8C50"/>
              </a:buClr>
              <a:buSzPct val="100000"/>
              <a:buFont typeface="Wingdings" panose="05000000000000000000" pitchFamily="2" charset="2"/>
              <a:buChar char="v"/>
            </a:pPr>
            <a:r>
              <a:rPr lang="fi-FI" sz="2400" b="0">
                <a:solidFill>
                  <a:schemeClr val="bg1"/>
                </a:solidFill>
                <a:latin typeface="Times New Roman" panose="02020603050405020304" pitchFamily="18" charset="0"/>
                <a:cs typeface="Times New Roman" panose="02020603050405020304" pitchFamily="18" charset="0"/>
              </a:rPr>
              <a:t>Cách mạng công nghiệp lần thứ tư, tập trung vào các nhóm chuyển đổi số, kinh tế số; </a:t>
            </a:r>
            <a:endParaRPr lang="fi-FI" sz="2400" b="0" smtClean="0">
              <a:solidFill>
                <a:schemeClr val="bg1"/>
              </a:solidFill>
              <a:latin typeface="Times New Roman" panose="02020603050405020304" pitchFamily="18" charset="0"/>
              <a:cs typeface="Times New Roman" panose="02020603050405020304" pitchFamily="18" charset="0"/>
            </a:endParaRPr>
          </a:p>
          <a:p>
            <a:pPr marL="342900" indent="-342900" algn="l">
              <a:spcBef>
                <a:spcPts val="300"/>
              </a:spcBef>
              <a:buClr>
                <a:srgbClr val="EE8C50"/>
              </a:buClr>
              <a:buSzPct val="100000"/>
              <a:buFont typeface="Wingdings" panose="05000000000000000000" pitchFamily="2" charset="2"/>
              <a:buChar char="v"/>
            </a:pPr>
            <a:r>
              <a:rPr lang="pt-BR" sz="2400" b="0" smtClean="0">
                <a:solidFill>
                  <a:schemeClr val="bg1"/>
                </a:solidFill>
                <a:latin typeface="Times New Roman" panose="02020603050405020304" pitchFamily="18" charset="0"/>
                <a:cs typeface="Times New Roman" panose="02020603050405020304" pitchFamily="18" charset="0"/>
              </a:rPr>
              <a:t>Kinh </a:t>
            </a:r>
            <a:r>
              <a:rPr lang="pt-BR" sz="2400" b="0">
                <a:solidFill>
                  <a:schemeClr val="bg1"/>
                </a:solidFill>
                <a:latin typeface="Times New Roman" panose="02020603050405020304" pitchFamily="18" charset="0"/>
                <a:cs typeface="Times New Roman" panose="02020603050405020304" pitchFamily="18" charset="0"/>
              </a:rPr>
              <a:t>tế xanh, kinh tế tuần hoàn, phát triển kinh tế bao trùm</a:t>
            </a:r>
            <a:r>
              <a:rPr lang="fi-FI" sz="2400" b="0">
                <a:solidFill>
                  <a:schemeClr val="bg1"/>
                </a:solidFill>
                <a:latin typeface="Times New Roman" panose="02020603050405020304" pitchFamily="18" charset="0"/>
                <a:cs typeface="Times New Roman" panose="02020603050405020304" pitchFamily="18" charset="0"/>
              </a:rPr>
              <a:t>; logistics; giới và bình đẳng giới; quan hệ hội nhập quốc tế</a:t>
            </a:r>
            <a:r>
              <a:rPr lang="fi-FI" sz="2400" b="0" smtClean="0">
                <a:solidFill>
                  <a:schemeClr val="bg1"/>
                </a:solidFill>
                <a:latin typeface="Times New Roman" panose="02020603050405020304" pitchFamily="18" charset="0"/>
                <a:cs typeface="Times New Roman" panose="02020603050405020304" pitchFamily="18" charset="0"/>
              </a:rPr>
              <a:t>,....</a:t>
            </a:r>
            <a:endParaRPr lang="vi-VN" sz="2400" b="0">
              <a:solidFill>
                <a:schemeClr val="bg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 xmlns:p14="http://schemas.microsoft.com/office/powerpoint/2010/main" val="3195447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7"/>
          <p:cNvSpPr/>
          <p:nvPr/>
        </p:nvSpPr>
        <p:spPr>
          <a:xfrm>
            <a:off x="685800" y="457200"/>
            <a:ext cx="4636477" cy="838200"/>
          </a:xfrm>
          <a:prstGeom prst="rect">
            <a:avLst/>
          </a:prstGeom>
          <a:solidFill>
            <a:srgbClr val="EE8C50"/>
          </a:solidFill>
          <a:ln>
            <a:noFill/>
          </a:ln>
        </p:spPr>
        <p:txBody>
          <a:bodyPr spcFirstLastPara="1" wrap="square" lIns="91425" tIns="91425" rIns="91425" bIns="91425" anchor="ctr" anchorCtr="0">
            <a:noAutofit/>
          </a:bodyPr>
          <a:lstStyle/>
          <a:p>
            <a:pPr algn="l">
              <a:spcBef>
                <a:spcPts val="0"/>
              </a:spcBef>
              <a:spcAft>
                <a:spcPts val="0"/>
              </a:spcAft>
            </a:pPr>
            <a:endParaRPr>
              <a:latin typeface="Tahoma" pitchFamily="34" charset="0"/>
              <a:ea typeface="Tahoma" pitchFamily="34" charset="0"/>
              <a:cs typeface="Tahoma" pitchFamily="34" charset="0"/>
            </a:endParaRPr>
          </a:p>
        </p:txBody>
      </p:sp>
      <p:sp>
        <p:nvSpPr>
          <p:cNvPr id="555" name="Google Shape;555;p47"/>
          <p:cNvSpPr txBox="1">
            <a:spLocks noGrp="1"/>
          </p:cNvSpPr>
          <p:nvPr>
            <p:ph type="ctrTitle" idx="4"/>
          </p:nvPr>
        </p:nvSpPr>
        <p:spPr>
          <a:xfrm>
            <a:off x="685800" y="457200"/>
            <a:ext cx="4636477" cy="838200"/>
          </a:xfrm>
          <a:prstGeom prst="rect">
            <a:avLst/>
          </a:prstGeom>
        </p:spPr>
        <p:txBody>
          <a:bodyPr spcFirstLastPara="1" vert="horz" wrap="square" lIns="91425" tIns="91425" rIns="91425" bIns="91425" rtlCol="0" anchor="ctr" anchorCtr="0">
            <a:noAutofit/>
          </a:bodyPr>
          <a:lstStyle/>
          <a:p>
            <a:r>
              <a:rPr lang="en-US" sz="2800" b="1" spc="-40">
                <a:solidFill>
                  <a:schemeClr val="tx2"/>
                </a:solidFill>
                <a:latin typeface="Times New Roman" panose="02020603050405020304" pitchFamily="18" charset="0"/>
                <a:cs typeface="Times New Roman" panose="02020603050405020304" pitchFamily="18" charset="0"/>
              </a:rPr>
              <a:t>I. Sự cần thiết xây dựng Luật </a:t>
            </a:r>
            <a:endParaRPr lang="vi-VN" sz="2800" b="1" dirty="0">
              <a:solidFill>
                <a:schemeClr val="tx2"/>
              </a:solidFill>
              <a:latin typeface="Tahoma" pitchFamily="34" charset="0"/>
              <a:ea typeface="Tahoma" pitchFamily="34" charset="0"/>
              <a:cs typeface="Tahoma" pitchFamily="34" charset="0"/>
            </a:endParaRPr>
          </a:p>
        </p:txBody>
      </p:sp>
      <p:sp>
        <p:nvSpPr>
          <p:cNvPr id="3" name="Rectangle 2"/>
          <p:cNvSpPr/>
          <p:nvPr/>
        </p:nvSpPr>
        <p:spPr>
          <a:xfrm>
            <a:off x="1828800" y="1623707"/>
            <a:ext cx="3962400" cy="81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latin typeface="Times New Roman" panose="02020603050405020304" pitchFamily="18" charset="0"/>
                <a:cs typeface="Times New Roman" panose="02020603050405020304" pitchFamily="18" charset="0"/>
              </a:rPr>
              <a:t>Luật Thống kê năm 2015 chưa quy định</a:t>
            </a:r>
            <a:endParaRPr lang="en-US" sz="2600"/>
          </a:p>
        </p:txBody>
      </p:sp>
      <p:sp>
        <p:nvSpPr>
          <p:cNvPr id="4" name="Rectangle 3"/>
          <p:cNvSpPr/>
          <p:nvPr/>
        </p:nvSpPr>
        <p:spPr>
          <a:xfrm>
            <a:off x="914400" y="2590800"/>
            <a:ext cx="28194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latin typeface="Times New Roman" panose="02020603050405020304" pitchFamily="18" charset="0"/>
                <a:cs typeface="Times New Roman" panose="02020603050405020304" pitchFamily="18" charset="0"/>
              </a:rPr>
              <a:t>Q</a:t>
            </a:r>
            <a:r>
              <a:rPr lang="en-IN" sz="2200">
                <a:latin typeface="Times New Roman" panose="02020603050405020304" pitchFamily="18" charset="0"/>
                <a:cs typeface="Times New Roman" panose="02020603050405020304" pitchFamily="18" charset="0"/>
              </a:rPr>
              <a:t>uy</a:t>
            </a:r>
            <a:r>
              <a:rPr lang="vi-VN" sz="2200">
                <a:latin typeface="Times New Roman" panose="02020603050405020304" pitchFamily="18" charset="0"/>
                <a:cs typeface="Times New Roman" panose="02020603050405020304" pitchFamily="18" charset="0"/>
              </a:rPr>
              <a:t> trình biên soạn </a:t>
            </a:r>
            <a:r>
              <a:rPr lang="en-US" sz="2200">
                <a:latin typeface="Times New Roman" panose="02020603050405020304" pitchFamily="18" charset="0"/>
                <a:cs typeface="Times New Roman" panose="02020603050405020304" pitchFamily="18" charset="0"/>
              </a:rPr>
              <a:t>chỉ tiêu </a:t>
            </a:r>
            <a:r>
              <a:rPr lang="vi-VN" sz="2200">
                <a:latin typeface="Times New Roman" panose="02020603050405020304" pitchFamily="18" charset="0"/>
                <a:cs typeface="Times New Roman" panose="02020603050405020304" pitchFamily="18" charset="0"/>
              </a:rPr>
              <a:t>tổng sản phẩm trong nước (GDP)</a:t>
            </a:r>
            <a:r>
              <a:rPr lang="en-US" sz="2200">
                <a:latin typeface="Times New Roman" panose="02020603050405020304" pitchFamily="18" charset="0"/>
                <a:cs typeface="Times New Roman" panose="02020603050405020304" pitchFamily="18" charset="0"/>
              </a:rPr>
              <a:t>,</a:t>
            </a:r>
            <a:r>
              <a:rPr lang="vi-VN" sz="220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chỉ tiêu </a:t>
            </a:r>
            <a:r>
              <a:rPr lang="vi-VN" sz="2200">
                <a:latin typeface="Times New Roman" panose="02020603050405020304" pitchFamily="18" charset="0"/>
                <a:cs typeface="Times New Roman" panose="02020603050405020304" pitchFamily="18" charset="0"/>
              </a:rPr>
              <a:t>Tổng sản phẩm trên địa bàn tỉnh, thành phố trực thuộc trung ương (GRDP)</a:t>
            </a:r>
            <a:r>
              <a:rPr lang="en-US" sz="2200">
                <a:latin typeface="Times New Roman" panose="02020603050405020304" pitchFamily="18" charset="0"/>
                <a:cs typeface="Times New Roman" panose="02020603050405020304" pitchFamily="18" charset="0"/>
              </a:rPr>
              <a:t> và việc </a:t>
            </a:r>
            <a:r>
              <a:rPr lang="en-IN" sz="2200">
                <a:latin typeface="Times New Roman" panose="02020603050405020304" pitchFamily="18" charset="0"/>
                <a:cs typeface="Times New Roman" panose="02020603050405020304" pitchFamily="18" charset="0"/>
              </a:rPr>
              <a:t>rà soát về việc đ</a:t>
            </a:r>
            <a:r>
              <a:rPr lang="vi-VN" sz="2200">
                <a:latin typeface="Times New Roman" panose="02020603050405020304" pitchFamily="18" charset="0"/>
                <a:cs typeface="Times New Roman" panose="02020603050405020304" pitchFamily="18" charset="0"/>
              </a:rPr>
              <a:t>ánh giá lại quy mô </a:t>
            </a:r>
            <a:r>
              <a:rPr lang="en-US" sz="2200">
                <a:latin typeface="Times New Roman" panose="02020603050405020304" pitchFamily="18" charset="0"/>
                <a:cs typeface="Times New Roman" panose="02020603050405020304" pitchFamily="18" charset="0"/>
              </a:rPr>
              <a:t>GDP</a:t>
            </a:r>
            <a:endParaRPr lang="en-US" sz="2200"/>
          </a:p>
        </p:txBody>
      </p:sp>
      <p:sp>
        <p:nvSpPr>
          <p:cNvPr id="5" name="Rectangle 4"/>
          <p:cNvSpPr/>
          <p:nvPr/>
        </p:nvSpPr>
        <p:spPr>
          <a:xfrm>
            <a:off x="4343400" y="2590800"/>
            <a:ext cx="24384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a:latin typeface="Times New Roman" panose="02020603050405020304" pitchFamily="18" charset="0"/>
                <a:cs typeface="Times New Roman" panose="02020603050405020304" pitchFamily="18" charset="0"/>
              </a:rPr>
              <a:t>T</a:t>
            </a:r>
            <a:r>
              <a:rPr lang="en-IN" sz="2200">
                <a:latin typeface="Times New Roman" panose="02020603050405020304" pitchFamily="18" charset="0"/>
                <a:cs typeface="Times New Roman" panose="02020603050405020304" pitchFamily="18" charset="0"/>
              </a:rPr>
              <a:t>hẩm quyền công bố thông tin của người đứng đầu cơ quan thống kê cấp tỉnh đối với</a:t>
            </a:r>
            <a:r>
              <a:rPr lang="vi-VN" sz="2200">
                <a:latin typeface="Times New Roman" panose="02020603050405020304" pitchFamily="18" charset="0"/>
                <a:cs typeface="Times New Roman" panose="02020603050405020304" pitchFamily="18" charset="0"/>
              </a:rPr>
              <a:t> thông tin thống kê </a:t>
            </a:r>
            <a:r>
              <a:rPr lang="en-IN" sz="2200">
                <a:latin typeface="Times New Roman" panose="02020603050405020304" pitchFamily="18" charset="0"/>
                <a:cs typeface="Times New Roman" panose="02020603050405020304" pitchFamily="18" charset="0"/>
              </a:rPr>
              <a:t>của chỉ tiêu </a:t>
            </a:r>
            <a:r>
              <a:rPr lang="vi-VN" sz="2200">
                <a:latin typeface="Times New Roman" panose="02020603050405020304" pitchFamily="18" charset="0"/>
                <a:cs typeface="Times New Roman" panose="02020603050405020304" pitchFamily="18" charset="0"/>
              </a:rPr>
              <a:t>thống kê cấp tỉnh là phân tổ của chỉ tiêu thống kê quốc gia</a:t>
            </a:r>
            <a:endParaRPr lang="en-US" sz="220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19800" y="169985"/>
            <a:ext cx="2895600" cy="2268415"/>
          </a:xfrm>
          <a:prstGeom prst="rect">
            <a:avLst/>
          </a:prstGeom>
        </p:spPr>
      </p:pic>
    </p:spTree>
    <p:extLst>
      <p:ext uri="{BB962C8B-B14F-4D97-AF65-F5344CB8AC3E}">
        <p14:creationId xmlns="" xmlns:p14="http://schemas.microsoft.com/office/powerpoint/2010/main" val="260247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6"/>
          <p:cNvSpPr/>
          <p:nvPr/>
        </p:nvSpPr>
        <p:spPr>
          <a:xfrm rot="-5400000" flipH="1">
            <a:off x="1905830" y="-1599371"/>
            <a:ext cx="912740" cy="4724400"/>
          </a:xfrm>
          <a:prstGeom prst="rect">
            <a:avLst/>
          </a:prstGeom>
          <a:solidFill>
            <a:srgbClr val="00B0F0"/>
          </a:solidFill>
          <a:ln>
            <a:noFill/>
          </a:ln>
        </p:spPr>
        <p:txBody>
          <a:bodyPr spcFirstLastPara="1" wrap="square" lIns="91425" tIns="91425" rIns="91425" bIns="91425" anchor="ctr" anchorCtr="0">
            <a:noAutofit/>
          </a:bodyPr>
          <a:lstStyle/>
          <a:p>
            <a:pPr algn="l">
              <a:spcBef>
                <a:spcPts val="0"/>
              </a:spcBef>
              <a:spcAft>
                <a:spcPts val="0"/>
              </a:spcAft>
            </a:pPr>
            <a:endParaRPr sz="2000">
              <a:latin typeface="Tahoma" pitchFamily="34" charset="0"/>
              <a:ea typeface="Tahoma" pitchFamily="34" charset="0"/>
              <a:cs typeface="Tahoma" pitchFamily="34" charset="0"/>
            </a:endParaRPr>
          </a:p>
        </p:txBody>
      </p:sp>
      <p:sp>
        <p:nvSpPr>
          <p:cNvPr id="34" name="Google Shape;126;p24"/>
          <p:cNvSpPr txBox="1">
            <a:spLocks/>
          </p:cNvSpPr>
          <p:nvPr/>
        </p:nvSpPr>
        <p:spPr>
          <a:xfrm>
            <a:off x="-175261" y="304800"/>
            <a:ext cx="5052061" cy="83654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2pPr>
            <a:lvl3pPr marR="0" lvl="2"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3pPr>
            <a:lvl4pPr marR="0" lvl="3"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4pPr>
            <a:lvl5pPr marR="0" lvl="4"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5pPr>
            <a:lvl6pPr marR="0" lvl="5"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6pPr>
            <a:lvl7pPr marR="0" lvl="6"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7pPr>
            <a:lvl8pPr marR="0" lvl="7"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8pPr>
            <a:lvl9pPr marR="0" lvl="8"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9pPr>
          </a:lstStyle>
          <a:p>
            <a:pPr algn="ctr"/>
            <a:r>
              <a:rPr lang="en-US" sz="3000" spc="-40">
                <a:latin typeface="Times New Roman" panose="02020603050405020304" pitchFamily="18" charset="0"/>
                <a:cs typeface="Times New Roman" panose="02020603050405020304" pitchFamily="18" charset="0"/>
              </a:rPr>
              <a:t>II. Quá trình xây dựng Luật </a:t>
            </a:r>
            <a:endParaRPr lang="vi-VN" sz="30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14" name="Diagram 13"/>
          <p:cNvGraphicFramePr/>
          <p:nvPr>
            <p:extLst>
              <p:ext uri="{D42A27DB-BD31-4B8C-83A1-F6EECF244321}">
                <p14:modId xmlns="" xmlns:p14="http://schemas.microsoft.com/office/powerpoint/2010/main" val="1748256116"/>
              </p:ext>
            </p:extLst>
          </p:nvPr>
        </p:nvGraphicFramePr>
        <p:xfrm>
          <a:off x="762000" y="1421130"/>
          <a:ext cx="8053754" cy="261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38200" y="3352800"/>
            <a:ext cx="7696200" cy="3352800"/>
          </a:xfrm>
          <a:prstGeom prst="rect">
            <a:avLst/>
          </a:prstGeom>
        </p:spPr>
      </p:pic>
    </p:spTree>
    <p:extLst>
      <p:ext uri="{BB962C8B-B14F-4D97-AF65-F5344CB8AC3E}">
        <p14:creationId xmlns="" xmlns:p14="http://schemas.microsoft.com/office/powerpoint/2010/main" val="107827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6"/>
          <p:cNvSpPr/>
          <p:nvPr/>
        </p:nvSpPr>
        <p:spPr>
          <a:xfrm rot="-5400000" flipH="1">
            <a:off x="-1439625" y="2370375"/>
            <a:ext cx="4784250" cy="1905000"/>
          </a:xfrm>
          <a:prstGeom prst="rect">
            <a:avLst/>
          </a:prstGeom>
          <a:solidFill>
            <a:srgbClr val="00B0F0"/>
          </a:solidFill>
          <a:ln>
            <a:noFill/>
          </a:ln>
        </p:spPr>
        <p:txBody>
          <a:bodyPr spcFirstLastPara="1" wrap="square" lIns="91425" tIns="91425" rIns="91425" bIns="91425" anchor="ctr" anchorCtr="0">
            <a:noAutofit/>
          </a:bodyPr>
          <a:lstStyle/>
          <a:p>
            <a:pPr algn="l">
              <a:spcBef>
                <a:spcPts val="0"/>
              </a:spcBef>
              <a:spcAft>
                <a:spcPts val="0"/>
              </a:spcAft>
            </a:pPr>
            <a:endParaRPr sz="2000">
              <a:latin typeface="Tahoma" pitchFamily="34" charset="0"/>
              <a:ea typeface="Tahoma" pitchFamily="34" charset="0"/>
              <a:cs typeface="Tahoma" pitchFamily="34" charset="0"/>
            </a:endParaRPr>
          </a:p>
        </p:txBody>
      </p:sp>
      <p:sp>
        <p:nvSpPr>
          <p:cNvPr id="34" name="Google Shape;126;p24"/>
          <p:cNvSpPr txBox="1">
            <a:spLocks/>
          </p:cNvSpPr>
          <p:nvPr/>
        </p:nvSpPr>
        <p:spPr>
          <a:xfrm>
            <a:off x="-1" y="2302350"/>
            <a:ext cx="1905001" cy="18124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2pPr>
            <a:lvl3pPr marR="0" lvl="2"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3pPr>
            <a:lvl4pPr marR="0" lvl="3"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4pPr>
            <a:lvl5pPr marR="0" lvl="4"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5pPr>
            <a:lvl6pPr marR="0" lvl="5"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6pPr>
            <a:lvl7pPr marR="0" lvl="6"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7pPr>
            <a:lvl8pPr marR="0" lvl="7"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8pPr>
            <a:lvl9pPr marR="0" lvl="8"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9pPr>
          </a:lstStyle>
          <a:p>
            <a:pPr algn="ctr"/>
            <a:r>
              <a:rPr lang="en-US" sz="3000">
                <a:latin typeface="Times New Roman" panose="02020603050405020304" pitchFamily="18" charset="0"/>
                <a:cs typeface="Times New Roman" panose="02020603050405020304" pitchFamily="18" charset="0"/>
              </a:rPr>
              <a:t>III. Nội dung cơ bản của Luật</a:t>
            </a:r>
            <a:endParaRPr lang="vi-VN" sz="30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16" name="Diagram 15"/>
          <p:cNvGraphicFramePr/>
          <p:nvPr>
            <p:extLst>
              <p:ext uri="{D42A27DB-BD31-4B8C-83A1-F6EECF244321}">
                <p14:modId xmlns="" xmlns:p14="http://schemas.microsoft.com/office/powerpoint/2010/main" val="2110374507"/>
              </p:ext>
            </p:extLst>
          </p:nvPr>
        </p:nvGraphicFramePr>
        <p:xfrm>
          <a:off x="2331720" y="948690"/>
          <a:ext cx="5615940" cy="4785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029200" y="685800"/>
            <a:ext cx="3810000" cy="5181600"/>
          </a:xfrm>
          <a:prstGeom prst="rect">
            <a:avLst/>
          </a:prstGeom>
        </p:spPr>
      </p:pic>
    </p:spTree>
    <p:extLst>
      <p:ext uri="{BB962C8B-B14F-4D97-AF65-F5344CB8AC3E}">
        <p14:creationId xmlns="" xmlns:p14="http://schemas.microsoft.com/office/powerpoint/2010/main" val="576686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542;p47"/>
          <p:cNvSpPr/>
          <p:nvPr/>
        </p:nvSpPr>
        <p:spPr>
          <a:xfrm>
            <a:off x="1295400" y="838200"/>
            <a:ext cx="2743200" cy="914400"/>
          </a:xfrm>
          <a:prstGeom prst="rect">
            <a:avLst/>
          </a:prstGeom>
          <a:solidFill>
            <a:srgbClr val="00B0F0"/>
          </a:solidFill>
          <a:ln>
            <a:noFill/>
          </a:ln>
        </p:spPr>
        <p:txBody>
          <a:bodyPr spcFirstLastPara="1" wrap="square" lIns="91425" tIns="91425" rIns="91425" bIns="91425" anchor="ctr" anchorCtr="0">
            <a:noAutofit/>
          </a:bodyPr>
          <a:lstStyle/>
          <a:p>
            <a:pPr algn="l">
              <a:spcBef>
                <a:spcPts val="0"/>
              </a:spcBef>
              <a:spcAft>
                <a:spcPts val="0"/>
              </a:spcAft>
            </a:pPr>
            <a:r>
              <a:rPr lang="en-US" sz="2800">
                <a:latin typeface="Times New Roman" panose="02020603050405020304" pitchFamily="18" charset="0"/>
                <a:cs typeface="Times New Roman" panose="02020603050405020304" pitchFamily="18" charset="0"/>
              </a:rPr>
              <a:t>1. Về nội </a:t>
            </a:r>
            <a:r>
              <a:rPr lang="en-US" sz="2800" smtClean="0">
                <a:latin typeface="Times New Roman" panose="02020603050405020304" pitchFamily="18" charset="0"/>
                <a:cs typeface="Times New Roman" panose="02020603050405020304" pitchFamily="18" charset="0"/>
              </a:rPr>
              <a:t>dung</a:t>
            </a:r>
            <a:endParaRPr lang="en-US" sz="2800">
              <a:latin typeface="Times New Roman" panose="02020603050405020304" pitchFamily="18" charset="0"/>
              <a:cs typeface="Times New Roman" panose="02020603050405020304" pitchFamily="18" charset="0"/>
            </a:endParaRPr>
          </a:p>
        </p:txBody>
      </p:sp>
      <p:sp>
        <p:nvSpPr>
          <p:cNvPr id="8" name="Oval 7"/>
          <p:cNvSpPr/>
          <p:nvPr/>
        </p:nvSpPr>
        <p:spPr>
          <a:xfrm>
            <a:off x="2362200" y="2209800"/>
            <a:ext cx="5181600" cy="2819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2200" smtClean="0">
                <a:solidFill>
                  <a:schemeClr val="tx1"/>
                </a:solidFill>
                <a:latin typeface="Times New Roman" panose="02020603050405020304" pitchFamily="18" charset="0"/>
                <a:cs typeface="Times New Roman" panose="02020603050405020304" pitchFamily="18" charset="0"/>
              </a:rPr>
              <a:t>Luật </a:t>
            </a:r>
            <a:r>
              <a:rPr lang="fi-FI" sz="2200" smtClean="0">
                <a:solidFill>
                  <a:schemeClr val="tx1"/>
                </a:solidFill>
                <a:latin typeface="Times New Roman" panose="02020603050405020304" pitchFamily="18" charset="0"/>
                <a:cs typeface="Times New Roman" panose="02020603050405020304" pitchFamily="18" charset="0"/>
              </a:rPr>
              <a:t>sửa </a:t>
            </a:r>
            <a:r>
              <a:rPr lang="fi-FI" sz="2200">
                <a:solidFill>
                  <a:schemeClr val="tx1"/>
                </a:solidFill>
                <a:latin typeface="Times New Roman" panose="02020603050405020304" pitchFamily="18" charset="0"/>
                <a:cs typeface="Times New Roman" panose="02020603050405020304" pitchFamily="18" charset="0"/>
              </a:rPr>
              <a:t>đổi, bổ sung </a:t>
            </a:r>
            <a:r>
              <a:rPr lang="en-US" sz="2200">
                <a:solidFill>
                  <a:schemeClr val="tx1"/>
                </a:solidFill>
                <a:latin typeface="Times New Roman" panose="02020603050405020304" pitchFamily="18" charset="0"/>
                <a:cs typeface="Times New Roman" panose="02020603050405020304" pitchFamily="18" charset="0"/>
              </a:rPr>
              <a:t>khoản 6 Điều 17, điểm d khoản 2 Điều 48 </a:t>
            </a:r>
            <a:r>
              <a:rPr lang="fi-FI" sz="2200">
                <a:solidFill>
                  <a:schemeClr val="tx1"/>
                </a:solidFill>
                <a:latin typeface="Times New Roman" panose="02020603050405020304" pitchFamily="18" charset="0"/>
                <a:cs typeface="Times New Roman" panose="02020603050405020304" pitchFamily="18" charset="0"/>
              </a:rPr>
              <a:t>và thay thế Phụ lục Danh mục chỉ tiêu </a:t>
            </a:r>
            <a:r>
              <a:rPr lang="fi-FI" sz="2200" smtClean="0">
                <a:solidFill>
                  <a:schemeClr val="tx1"/>
                </a:solidFill>
                <a:latin typeface="Times New Roman" panose="02020603050405020304" pitchFamily="18" charset="0"/>
                <a:cs typeface="Times New Roman" panose="02020603050405020304" pitchFamily="18" charset="0"/>
              </a:rPr>
              <a:t>g </a:t>
            </a:r>
            <a:r>
              <a:rPr lang="fi-FI" sz="2200">
                <a:solidFill>
                  <a:schemeClr val="tx1"/>
                </a:solidFill>
                <a:latin typeface="Times New Roman" panose="02020603050405020304" pitchFamily="18" charset="0"/>
                <a:cs typeface="Times New Roman" panose="02020603050405020304" pitchFamily="18" charset="0"/>
              </a:rPr>
              <a:t>kê quốc gia </a:t>
            </a:r>
            <a:r>
              <a:rPr lang="en-US" sz="2200">
                <a:solidFill>
                  <a:schemeClr val="tx1"/>
                </a:solidFill>
                <a:latin typeface="Times New Roman" panose="02020603050405020304" pitchFamily="18" charset="0"/>
                <a:cs typeface="Times New Roman" panose="02020603050405020304" pitchFamily="18" charset="0"/>
              </a:rPr>
              <a:t>ban hành kèm theo Luật Thống kê số 89/2015/QH13.</a:t>
            </a:r>
          </a:p>
        </p:txBody>
      </p:sp>
    </p:spTree>
    <p:extLst>
      <p:ext uri="{BB962C8B-B14F-4D97-AF65-F5344CB8AC3E}">
        <p14:creationId xmlns="" xmlns:p14="http://schemas.microsoft.com/office/powerpoint/2010/main" val="2451286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4675"/>
          </a:xfrm>
        </p:spPr>
        <p:txBody>
          <a:bodyPr>
            <a:normAutofit/>
          </a:bodyPr>
          <a:lstStyle/>
          <a:p>
            <a:r>
              <a:rPr lang="en-US" sz="2400" b="1">
                <a:latin typeface="Times New Roman" panose="02020603050405020304" pitchFamily="18" charset="0"/>
                <a:cs typeface="Times New Roman" panose="02020603050405020304" pitchFamily="18" charset="0"/>
              </a:rPr>
              <a:t>2. Về Phụ lục Danh mục chỉ tiêu thống kê quốc </a:t>
            </a:r>
            <a:r>
              <a:rPr lang="en-US" sz="2400" b="1" smtClean="0">
                <a:latin typeface="Times New Roman" panose="02020603050405020304" pitchFamily="18" charset="0"/>
                <a:cs typeface="Times New Roman" panose="02020603050405020304" pitchFamily="18" charset="0"/>
              </a:rPr>
              <a:t>gia</a:t>
            </a:r>
            <a:br>
              <a:rPr lang="en-US" sz="2400" b="1" smtClean="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81B7584-2412-411C-8B61-1DCCB80FF0D6}" type="slidenum">
              <a:rPr lang="en-US" b="0" smtClean="0">
                <a:latin typeface="Times New Roman" panose="02020603050405020304" pitchFamily="18" charset="0"/>
                <a:cs typeface="Times New Roman" panose="02020603050405020304" pitchFamily="18" charset="0"/>
              </a:rPr>
              <a:pPr/>
              <a:t>8</a:t>
            </a:fld>
            <a:endParaRPr lang="en-US" b="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rot="10800000">
            <a:off x="1371600" y="838199"/>
            <a:ext cx="7315200" cy="76200"/>
          </a:xfrm>
          <a:prstGeom prst="rect">
            <a:avLst/>
          </a:prstGeom>
          <a:solidFill>
            <a:srgbClr val="C80000"/>
          </a:solidFill>
          <a:ln w="9525">
            <a:noFill/>
            <a:miter lim="800000"/>
            <a:headEnd/>
            <a:tailEnd/>
          </a:ln>
          <a:effectLst>
            <a:outerShdw dist="25400" dir="5400000" algn="ctr" rotWithShape="0">
              <a:schemeClr val="tx2"/>
            </a:outerShdw>
          </a:effectLst>
        </p:spPr>
        <p:txBody>
          <a:bodyPr wrap="none" anchor="ctr"/>
          <a:lstStyle/>
          <a:p>
            <a:endParaRPr lang="en-US">
              <a:solidFill>
                <a:srgbClr val="993300"/>
              </a:solidFill>
            </a:endParaRPr>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1518733668"/>
              </p:ext>
            </p:extLst>
          </p:nvPr>
        </p:nvGraphicFramePr>
        <p:xfrm>
          <a:off x="451338" y="1600200"/>
          <a:ext cx="81534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0" y="1169313"/>
            <a:ext cx="4572000" cy="430887"/>
          </a:xfrm>
          <a:prstGeom prst="rect">
            <a:avLst/>
          </a:prstGeom>
        </p:spPr>
        <p:txBody>
          <a:bodyPr>
            <a:spAutoFit/>
          </a:bodyPr>
          <a:lstStyle/>
          <a:p>
            <a:r>
              <a:rPr lang="en-US" sz="2200">
                <a:solidFill>
                  <a:srgbClr val="FF0000"/>
                </a:solidFill>
                <a:latin typeface="Times New Roman" panose="02020603050405020304" pitchFamily="18" charset="0"/>
                <a:cs typeface="Times New Roman" panose="02020603050405020304" pitchFamily="18" charset="0"/>
              </a:rPr>
              <a:t>Gồm 21 nhóm với 230 chỉ tiêu </a:t>
            </a:r>
          </a:p>
        </p:txBody>
      </p:sp>
    </p:spTree>
    <p:extLst>
      <p:ext uri="{BB962C8B-B14F-4D97-AF65-F5344CB8AC3E}">
        <p14:creationId xmlns="" xmlns:p14="http://schemas.microsoft.com/office/powerpoint/2010/main" val="218422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8"/>
          <p:cNvSpPr/>
          <p:nvPr/>
        </p:nvSpPr>
        <p:spPr>
          <a:xfrm>
            <a:off x="3597758" y="831750"/>
            <a:ext cx="4327042" cy="2632200"/>
          </a:xfrm>
          <a:prstGeom prst="rect">
            <a:avLst/>
          </a:prstGeom>
          <a:solidFill>
            <a:schemeClr val="accent1"/>
          </a:solidFill>
          <a:ln>
            <a:noFill/>
          </a:ln>
        </p:spPr>
        <p:txBody>
          <a:bodyPr spcFirstLastPara="1" wrap="square" lIns="91425" tIns="91425" rIns="91425" bIns="91425" anchor="ctr" anchorCtr="0">
            <a:noAutofit/>
          </a:bodyPr>
          <a:lstStyle/>
          <a:p>
            <a:pPr algn="l">
              <a:spcBef>
                <a:spcPts val="0"/>
              </a:spcBef>
              <a:spcAft>
                <a:spcPts val="0"/>
              </a:spcAft>
            </a:pPr>
            <a:endParaRPr>
              <a:latin typeface="Tahoma" pitchFamily="34" charset="0"/>
              <a:ea typeface="Tahoma" pitchFamily="34" charset="0"/>
              <a:cs typeface="Tahoma" pitchFamily="34" charset="0"/>
            </a:endParaRPr>
          </a:p>
        </p:txBody>
      </p:sp>
      <p:sp>
        <p:nvSpPr>
          <p:cNvPr id="177" name="Google Shape;177;p28"/>
          <p:cNvSpPr txBox="1">
            <a:spLocks noGrp="1"/>
          </p:cNvSpPr>
          <p:nvPr>
            <p:ph type="subTitle" idx="1"/>
          </p:nvPr>
        </p:nvSpPr>
        <p:spPr>
          <a:xfrm>
            <a:off x="3657600" y="838200"/>
            <a:ext cx="3772097" cy="1559862"/>
          </a:xfrm>
          <a:prstGeom prst="rect">
            <a:avLst/>
          </a:prstGeom>
        </p:spPr>
        <p:txBody>
          <a:bodyPr spcFirstLastPara="1" vert="horz" wrap="square" lIns="91425" tIns="91425" rIns="91425" bIns="91425" rtlCol="0" anchor="t" anchorCtr="0">
            <a:noAutofit/>
          </a:bodyPr>
          <a:lstStyle/>
          <a:p>
            <a:pPr algn="just"/>
            <a:r>
              <a:rPr lang="en-US" sz="2000">
                <a:solidFill>
                  <a:schemeClr val="bg1"/>
                </a:solidFill>
                <a:latin typeface="Times New Roman" panose="02020603050405020304" pitchFamily="18" charset="0"/>
                <a:cs typeface="Times New Roman" panose="02020603050405020304" pitchFamily="18" charset="0"/>
              </a:rPr>
              <a:t>(1) Về nhóm chỉ tiêu </a:t>
            </a:r>
          </a:p>
          <a:p>
            <a:pPr algn="just"/>
            <a:r>
              <a:rPr lang="en-US" sz="2000" smtClean="0">
                <a:solidFill>
                  <a:schemeClr val="bg1"/>
                </a:solidFill>
                <a:latin typeface="Times New Roman" panose="02020603050405020304" pitchFamily="18" charset="0"/>
                <a:cs typeface="Times New Roman" panose="02020603050405020304" pitchFamily="18" charset="0"/>
              </a:rPr>
              <a:t>- Tách </a:t>
            </a:r>
            <a:r>
              <a:rPr lang="en-US" sz="2000">
                <a:solidFill>
                  <a:schemeClr val="bg1"/>
                </a:solidFill>
                <a:latin typeface="Times New Roman" panose="02020603050405020304" pitchFamily="18" charset="0"/>
                <a:cs typeface="Times New Roman" panose="02020603050405020304" pitchFamily="18" charset="0"/>
              </a:rPr>
              <a:t>01 nhóm chỉ </a:t>
            </a:r>
            <a:r>
              <a:rPr lang="en-US" sz="2000" smtClean="0">
                <a:solidFill>
                  <a:schemeClr val="bg1"/>
                </a:solidFill>
                <a:latin typeface="Times New Roman" panose="02020603050405020304" pitchFamily="18" charset="0"/>
                <a:cs typeface="Times New Roman" panose="02020603050405020304" pitchFamily="18" charset="0"/>
              </a:rPr>
              <a:t>tiêu.</a:t>
            </a:r>
          </a:p>
          <a:p>
            <a:pPr algn="just"/>
            <a:r>
              <a:rPr lang="en-US" sz="2000" smtClean="0">
                <a:solidFill>
                  <a:schemeClr val="bg1"/>
                </a:solidFill>
                <a:latin typeface="Times New Roman" panose="02020603050405020304" pitchFamily="18" charset="0"/>
                <a:cs typeface="Times New Roman" panose="02020603050405020304" pitchFamily="18" charset="0"/>
              </a:rPr>
              <a:t>- Sửa </a:t>
            </a:r>
            <a:r>
              <a:rPr lang="en-US" sz="2000">
                <a:solidFill>
                  <a:schemeClr val="bg1"/>
                </a:solidFill>
                <a:latin typeface="Times New Roman" panose="02020603050405020304" pitchFamily="18" charset="0"/>
                <a:cs typeface="Times New Roman" panose="02020603050405020304" pitchFamily="18" charset="0"/>
              </a:rPr>
              <a:t>tên 03 nhóm chỉ </a:t>
            </a:r>
            <a:r>
              <a:rPr lang="en-US" sz="2000" smtClean="0">
                <a:solidFill>
                  <a:schemeClr val="bg1"/>
                </a:solidFill>
                <a:latin typeface="Times New Roman" panose="02020603050405020304" pitchFamily="18" charset="0"/>
                <a:cs typeface="Times New Roman" panose="02020603050405020304" pitchFamily="18" charset="0"/>
              </a:rPr>
              <a:t>tiêu</a:t>
            </a:r>
            <a:r>
              <a:rPr lang="en-US" sz="1800" smtClean="0">
                <a:solidFill>
                  <a:schemeClr val="bg1"/>
                </a:solidFill>
              </a:rPr>
              <a:t>.</a:t>
            </a:r>
            <a:endParaRPr lang="en-US" sz="1800">
              <a:solidFill>
                <a:schemeClr val="bg1"/>
              </a:solidFill>
            </a:endParaRPr>
          </a:p>
        </p:txBody>
      </p:sp>
      <p:sp>
        <p:nvSpPr>
          <p:cNvPr id="184" name="Google Shape;184;p28"/>
          <p:cNvSpPr txBox="1">
            <a:spLocks noGrp="1"/>
          </p:cNvSpPr>
          <p:nvPr>
            <p:ph type="subTitle" idx="8"/>
          </p:nvPr>
        </p:nvSpPr>
        <p:spPr>
          <a:xfrm>
            <a:off x="3657600" y="3429000"/>
            <a:ext cx="4267200" cy="2571750"/>
          </a:xfrm>
          <a:prstGeom prst="rect">
            <a:avLst/>
          </a:prstGeom>
          <a:solidFill>
            <a:srgbClr val="92D050"/>
          </a:solidFill>
        </p:spPr>
        <p:txBody>
          <a:bodyPr spcFirstLastPara="1" vert="horz" wrap="square" lIns="91425" tIns="91425" rIns="91425" bIns="91425" rtlCol="0" anchor="t" anchorCtr="0">
            <a:noAutofit/>
          </a:bodyPr>
          <a:lstStyle/>
          <a:p>
            <a:r>
              <a:rPr lang="en-US" sz="2000">
                <a:solidFill>
                  <a:schemeClr val="bg1"/>
                </a:solidFill>
                <a:latin typeface="Times New Roman" panose="02020603050405020304" pitchFamily="18" charset="0"/>
                <a:cs typeface="Times New Roman" panose="02020603050405020304" pitchFamily="18" charset="0"/>
              </a:rPr>
              <a:t>(2) Về chỉ tiêu</a:t>
            </a:r>
          </a:p>
          <a:p>
            <a:r>
              <a:rPr lang="en-US" sz="2000">
                <a:solidFill>
                  <a:schemeClr val="bg1"/>
                </a:solidFill>
                <a:latin typeface="Times New Roman" panose="02020603050405020304" pitchFamily="18" charset="0"/>
                <a:cs typeface="Times New Roman" panose="02020603050405020304" pitchFamily="18" charset="0"/>
              </a:rPr>
              <a:t>- Giữ nguyên: 129 chỉ tiêu.</a:t>
            </a:r>
          </a:p>
          <a:p>
            <a:r>
              <a:rPr lang="en-US" sz="2000">
                <a:solidFill>
                  <a:schemeClr val="bg1"/>
                </a:solidFill>
                <a:latin typeface="Times New Roman" panose="02020603050405020304" pitchFamily="18" charset="0"/>
                <a:cs typeface="Times New Roman" panose="02020603050405020304" pitchFamily="18" charset="0"/>
              </a:rPr>
              <a:t>- Sửa tên: 43 chỉ tiêu.</a:t>
            </a:r>
          </a:p>
          <a:p>
            <a:r>
              <a:rPr lang="en-US" sz="2000">
                <a:solidFill>
                  <a:schemeClr val="bg1"/>
                </a:solidFill>
                <a:latin typeface="Times New Roman" panose="02020603050405020304" pitchFamily="18" charset="0"/>
                <a:cs typeface="Times New Roman" panose="02020603050405020304" pitchFamily="18" charset="0"/>
              </a:rPr>
              <a:t>- Bổ sung: 58 chỉ tiêu</a:t>
            </a:r>
            <a:r>
              <a:rPr lang="nl-NL" sz="2000">
                <a:solidFill>
                  <a:schemeClr val="bg1"/>
                </a:solidFill>
                <a:latin typeface="Times New Roman" panose="02020603050405020304" pitchFamily="18" charset="0"/>
                <a:cs typeface="Times New Roman" panose="02020603050405020304" pitchFamily="18" charset="0"/>
              </a:rPr>
              <a:t>.</a:t>
            </a:r>
            <a:endParaRPr lang="en-US" sz="2000">
              <a:solidFill>
                <a:schemeClr val="bg1"/>
              </a:solidFill>
              <a:latin typeface="Times New Roman" panose="02020603050405020304" pitchFamily="18" charset="0"/>
              <a:cs typeface="Times New Roman" panose="02020603050405020304" pitchFamily="18" charset="0"/>
            </a:endParaRPr>
          </a:p>
          <a:p>
            <a:r>
              <a:rPr lang="en-US" sz="2000">
                <a:solidFill>
                  <a:schemeClr val="bg1"/>
                </a:solidFill>
                <a:latin typeface="Times New Roman" panose="02020603050405020304" pitchFamily="18" charset="0"/>
                <a:cs typeface="Times New Roman" panose="02020603050405020304" pitchFamily="18" charset="0"/>
              </a:rPr>
              <a:t>- Bỏ: 14 chỉ tiêu.</a:t>
            </a:r>
          </a:p>
        </p:txBody>
      </p:sp>
      <p:sp>
        <p:nvSpPr>
          <p:cNvPr id="15" name="Google Shape;339;p38"/>
          <p:cNvSpPr txBox="1">
            <a:spLocks/>
          </p:cNvSpPr>
          <p:nvPr/>
        </p:nvSpPr>
        <p:spPr>
          <a:xfrm>
            <a:off x="304800" y="1295400"/>
            <a:ext cx="3198383" cy="1351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9pPr>
          </a:lstStyle>
          <a:p>
            <a:pPr algn="ctr"/>
            <a:r>
              <a:rPr lang="nl-NL" sz="2000">
                <a:latin typeface="Times New Roman" panose="02020603050405020304" pitchFamily="18" charset="0"/>
                <a:cs typeface="Times New Roman" panose="02020603050405020304" pitchFamily="18" charset="0"/>
              </a:rPr>
              <a:t>So với danh mục chỉ tiêu thống kê quốc gia ban hành kèm theo Luật Thống kê số 89/2015/QH13</a:t>
            </a:r>
            <a:endParaRPr lang="vi-VN" sz="2000" dirty="0">
              <a:solidFill>
                <a:schemeClr val="tx1">
                  <a:lumMod val="50000"/>
                </a:schemeClr>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
        <p:nvSpPr>
          <p:cNvPr id="5" name="Title 4"/>
          <p:cNvSpPr>
            <a:spLocks noGrp="1"/>
          </p:cNvSpPr>
          <p:nvPr>
            <p:ph type="ctrTitle" idx="4"/>
          </p:nvPr>
        </p:nvSpPr>
        <p:spPr/>
        <p:txBody>
          <a:bodyPr/>
          <a:lstStyle/>
          <a:p>
            <a:endParaRPr lang="en-US" dirty="0">
              <a:latin typeface="Tahoma" pitchFamily="34" charset="0"/>
              <a:ea typeface="Tahoma" pitchFamily="34" charset="0"/>
              <a:cs typeface="Tahoma" pitchFamily="34" charset="0"/>
            </a:endParaRPr>
          </a:p>
        </p:txBody>
      </p:sp>
      <p:cxnSp>
        <p:nvCxnSpPr>
          <p:cNvPr id="16" name="Google Shape;854;p50"/>
          <p:cNvCxnSpPr/>
          <p:nvPr/>
        </p:nvCxnSpPr>
        <p:spPr>
          <a:xfrm>
            <a:off x="476251" y="953951"/>
            <a:ext cx="2714625" cy="132625"/>
          </a:xfrm>
          <a:prstGeom prst="bentConnector3">
            <a:avLst>
              <a:gd name="adj1" fmla="val 50000"/>
            </a:avLst>
          </a:prstGeom>
          <a:noFill/>
          <a:ln w="28575" cap="flat" cmpd="sng">
            <a:solidFill>
              <a:srgbClr val="EE795B"/>
            </a:solidFill>
            <a:prstDash val="solid"/>
            <a:round/>
            <a:headEnd type="none" w="med" len="med"/>
            <a:tailEnd type="none" w="med" len="med"/>
          </a:ln>
        </p:spPr>
      </p:cxn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1554" y="3434862"/>
            <a:ext cx="3286125" cy="2565888"/>
          </a:xfrm>
          <a:prstGeom prst="rect">
            <a:avLst/>
          </a:prstGeom>
        </p:spPr>
      </p:pic>
    </p:spTree>
    <p:extLst>
      <p:ext uri="{BB962C8B-B14F-4D97-AF65-F5344CB8AC3E}">
        <p14:creationId xmlns="" xmlns:p14="http://schemas.microsoft.com/office/powerpoint/2010/main" val="21369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
                                            <p:bg/>
                                          </p:spTgt>
                                        </p:tgtEl>
                                        <p:attrNameLst>
                                          <p:attrName>style.visibility</p:attrName>
                                        </p:attrNameLst>
                                      </p:cBhvr>
                                      <p:to>
                                        <p:strVal val="visible"/>
                                      </p:to>
                                    </p:set>
                                    <p:animEffect transition="in" filter="fade">
                                      <p:cBhvr>
                                        <p:cTn id="22" dur="500"/>
                                        <p:tgtEl>
                                          <p:spTgt spid="18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
                                            <p:txEl>
                                              <p:pRg st="0" end="0"/>
                                            </p:txEl>
                                          </p:spTgt>
                                        </p:tgtEl>
                                        <p:attrNameLst>
                                          <p:attrName>style.visibility</p:attrName>
                                        </p:attrNameLst>
                                      </p:cBhvr>
                                      <p:to>
                                        <p:strVal val="visible"/>
                                      </p:to>
                                    </p:set>
                                    <p:animEffect transition="in" filter="fade">
                                      <p:cBhvr>
                                        <p:cTn id="27" dur="500"/>
                                        <p:tgtEl>
                                          <p:spTgt spid="18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
                                            <p:txEl>
                                              <p:pRg st="1" end="1"/>
                                            </p:txEl>
                                          </p:spTgt>
                                        </p:tgtEl>
                                        <p:attrNameLst>
                                          <p:attrName>style.visibility</p:attrName>
                                        </p:attrNameLst>
                                      </p:cBhvr>
                                      <p:to>
                                        <p:strVal val="visible"/>
                                      </p:to>
                                    </p:set>
                                    <p:animEffect transition="in" filter="fade">
                                      <p:cBhvr>
                                        <p:cTn id="32" dur="500"/>
                                        <p:tgtEl>
                                          <p:spTgt spid="18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
                                            <p:txEl>
                                              <p:pRg st="2" end="2"/>
                                            </p:txEl>
                                          </p:spTgt>
                                        </p:tgtEl>
                                        <p:attrNameLst>
                                          <p:attrName>style.visibility</p:attrName>
                                        </p:attrNameLst>
                                      </p:cBhvr>
                                      <p:to>
                                        <p:strVal val="visible"/>
                                      </p:to>
                                    </p:set>
                                    <p:animEffect transition="in" filter="fade">
                                      <p:cBhvr>
                                        <p:cTn id="37" dur="500"/>
                                        <p:tgtEl>
                                          <p:spTgt spid="18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
                                            <p:txEl>
                                              <p:pRg st="3" end="3"/>
                                            </p:txEl>
                                          </p:spTgt>
                                        </p:tgtEl>
                                        <p:attrNameLst>
                                          <p:attrName>style.visibility</p:attrName>
                                        </p:attrNameLst>
                                      </p:cBhvr>
                                      <p:to>
                                        <p:strVal val="visible"/>
                                      </p:to>
                                    </p:set>
                                    <p:animEffect transition="in" filter="fade">
                                      <p:cBhvr>
                                        <p:cTn id="42" dur="500"/>
                                        <p:tgtEl>
                                          <p:spTgt spid="18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
                                            <p:txEl>
                                              <p:pRg st="4" end="4"/>
                                            </p:txEl>
                                          </p:spTgt>
                                        </p:tgtEl>
                                        <p:attrNameLst>
                                          <p:attrName>style.visibility</p:attrName>
                                        </p:attrNameLst>
                                      </p:cBhvr>
                                      <p:to>
                                        <p:strVal val="visible"/>
                                      </p:to>
                                    </p:set>
                                    <p:animEffect transition="in" filter="fade">
                                      <p:cBhvr>
                                        <p:cTn id="47" dur="500"/>
                                        <p:tgtEl>
                                          <p:spTgt spid="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P spid="18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E23ED884EE042B467471917B863F8" ma:contentTypeVersion="1" ma:contentTypeDescription="Create a new document." ma:contentTypeScope="" ma:versionID="8f63a512a6662ae5100b7dc2f5d9e89d">
  <xsd:schema xmlns:xsd="http://www.w3.org/2001/XMLSchema" xmlns:xs="http://www.w3.org/2001/XMLSchema" xmlns:p="http://schemas.microsoft.com/office/2006/metadata/properties" xmlns:ns2="df6cab6d-25a5-4a45-89de-f19c5af208b6" targetNamespace="http://schemas.microsoft.com/office/2006/metadata/properties" ma:root="true" ma:fieldsID="33dac6600548e5ebfdeec93af0257fcf" ns2:_="">
    <xsd:import namespace="df6cab6d-25a5-4a45-89de-f19c5af208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cab6d-25a5-4a45-89de-f19c5af208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6cab6d-25a5-4a45-89de-f19c5af208b6">QY5UZ4ZQWDMN-1850682920-2248</_dlc_DocId>
    <_dlc_DocIdUrl xmlns="df6cab6d-25a5-4a45-89de-f19c5af208b6">
      <Url>https://bienhoa.dongnai.gov.vn/_layouts/15/DocIdRedir.aspx?ID=QY5UZ4ZQWDMN-1850682920-2248</Url>
      <Description>QY5UZ4ZQWDMN-1850682920-2248</Description>
    </_dlc_DocIdUrl>
  </documentManagement>
</p:properties>
</file>

<file path=customXml/itemProps1.xml><?xml version="1.0" encoding="utf-8"?>
<ds:datastoreItem xmlns:ds="http://schemas.openxmlformats.org/officeDocument/2006/customXml" ds:itemID="{56BFC233-2618-4B63-98C7-3BC4DDECB993}"/>
</file>

<file path=customXml/itemProps2.xml><?xml version="1.0" encoding="utf-8"?>
<ds:datastoreItem xmlns:ds="http://schemas.openxmlformats.org/officeDocument/2006/customXml" ds:itemID="{00AFA00B-E46C-462B-9784-5122143B1F39}"/>
</file>

<file path=customXml/itemProps3.xml><?xml version="1.0" encoding="utf-8"?>
<ds:datastoreItem xmlns:ds="http://schemas.openxmlformats.org/officeDocument/2006/customXml" ds:itemID="{CDEBC4ED-BF5E-4C73-8A4D-F5D375626A0C}"/>
</file>

<file path=customXml/itemProps4.xml><?xml version="1.0" encoding="utf-8"?>
<ds:datastoreItem xmlns:ds="http://schemas.openxmlformats.org/officeDocument/2006/customXml" ds:itemID="{4E27CDB3-3377-4E6A-8E01-003D6021CC8B}"/>
</file>

<file path=docProps/app.xml><?xml version="1.0" encoding="utf-8"?>
<Properties xmlns="http://schemas.openxmlformats.org/officeDocument/2006/extended-properties" xmlns:vt="http://schemas.openxmlformats.org/officeDocument/2006/docPropsVTypes">
  <Template/>
  <TotalTime>9982</TotalTime>
  <Words>731</Words>
  <Application>Microsoft Office PowerPoint</Application>
  <PresentationFormat>On-screen Show (4:3)</PresentationFormat>
  <Paragraphs>58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MỘT SỐ NỘI DUNG CƠ BẢN VÀ KẾ HOẠCH TRIỂN KHAI THỰC HIỆN LUẬT SỬA ĐỔI, BỔ SUNG MỘT SỐ ĐIỀU VÀ PHỤ LỤC DANH MỤC CHỈ TIÊU THỐNG KÊ QUỐC GIA CỦA LUẬT THỐNG KÊ      Hà Nội, tháng 12 năm 2021</vt:lpstr>
      <vt:lpstr>Slide 2</vt:lpstr>
      <vt:lpstr>I. Sự cần thiết xây dựng Luật </vt:lpstr>
      <vt:lpstr>I. Sự cần thiết xây dựng Luật </vt:lpstr>
      <vt:lpstr>Slide 5</vt:lpstr>
      <vt:lpstr>Slide 6</vt:lpstr>
      <vt:lpstr>Slide 7</vt:lpstr>
      <vt:lpstr>2. Về Phụ lục Danh mục chỉ tiêu thống kê quốc gia </vt:lpstr>
      <vt:lpstr>Slide 9</vt:lpstr>
      <vt:lpstr>Phụ lục Danh mục chỉ tiêu thống kê quốc gia </vt:lpstr>
      <vt:lpstr>Phụ lục Danh mục chỉ tiêu thống kê quốc gia </vt:lpstr>
      <vt:lpstr>Phụ lục Danh mục chỉ tiêu thống kê quốc gia </vt:lpstr>
      <vt:lpstr>Phụ lục Danh mục chỉ tiêu thống kê quốc gia </vt:lpstr>
    </vt:vector>
  </TitlesOfParts>
  <Company>hanoi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dông cntt</dc:title>
  <dc:creator>itivnu</dc:creator>
  <cp:lastModifiedBy>User</cp:lastModifiedBy>
  <cp:revision>1550</cp:revision>
  <cp:lastPrinted>2021-12-14T08:28:36Z</cp:lastPrinted>
  <dcterms:created xsi:type="dcterms:W3CDTF">2002-04-15T04:33:42Z</dcterms:created>
  <dcterms:modified xsi:type="dcterms:W3CDTF">2023-10-20T03:26:55Z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0x010100B8BE23ED884EE042B467471917B863F8</vt:lpwstr>
  </property>
  <property fmtid="{D5CDD505-2E9C-101B-9397-08002B2CF9AE}" pid="3" name="_dlc_DocIdItemGuid">
    <vt:lpwstr>ab61f921-113b-4e4d-bf9e-1aa58c2aa7b6</vt:lpwstr>
  </property>
</Properties>
</file>